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D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>
              <a:gd name="adj" fmla="val 5217"/>
            </a:avLst>
          </a:prstGeom>
          <a:solidFill>
            <a:srgbClr val="F4C54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/ 50 MIN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7360920" y="1600200"/>
            <a:ext cx="1078992" cy="2880360"/>
          </a:xfrm>
          <a:prstGeom prst="roundRect">
            <a:avLst>
              <a:gd name="adj" fmla="val 5085"/>
            </a:avLst>
          </a:prstGeom>
          <a:solidFill>
            <a:srgbClr val="65B9D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552944" y="3794760"/>
            <a:ext cx="7132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</a:t>
            </a:r>
            <a:endParaRPr lang="en-US" sz="700" dirty="0"/>
          </a:p>
        </p:txBody>
      </p:sp>
      <p:sp>
        <p:nvSpPr>
          <p:cNvPr id="6" name="Shape 4"/>
          <p:cNvSpPr/>
          <p:nvPr/>
        </p:nvSpPr>
        <p:spPr>
          <a:xfrm>
            <a:off x="8714232" y="2194560"/>
            <a:ext cx="1078992" cy="2880360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06256" y="4389120"/>
            <a:ext cx="7132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700" dirty="0"/>
          </a:p>
        </p:txBody>
      </p:sp>
      <p:sp>
        <p:nvSpPr>
          <p:cNvPr id="8" name="Shape 6"/>
          <p:cNvSpPr/>
          <p:nvPr/>
        </p:nvSpPr>
        <p:spPr>
          <a:xfrm>
            <a:off x="10067544" y="1600200"/>
            <a:ext cx="1078992" cy="2880360"/>
          </a:xfrm>
          <a:prstGeom prst="roundRect">
            <a:avLst>
              <a:gd name="adj" fmla="val 5085"/>
            </a:avLst>
          </a:prstGeom>
          <a:solidFill>
            <a:srgbClr val="65B9D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59568" y="3794760"/>
            <a:ext cx="7132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REFLECT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658368" y="1627632"/>
            <a:ext cx="6263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243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Yellow Lesson Plan</a:t>
            </a:r>
            <a:endParaRPr lang="en-US" sz="4300" dirty="0"/>
          </a:p>
        </p:txBody>
      </p:sp>
      <p:sp>
        <p:nvSpPr>
          <p:cNvPr id="11" name="Text 9"/>
          <p:cNvSpPr/>
          <p:nvPr/>
        </p:nvSpPr>
        <p:spPr>
          <a:xfrm>
            <a:off x="685800" y="3182112"/>
            <a:ext cx="5166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E6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Notice, model, practise, check, reflect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85800" y="5230368"/>
            <a:ext cx="5669280" cy="0"/>
          </a:xfrm>
          <a:prstGeom prst="line">
            <a:avLst/>
          </a:prstGeom>
          <a:noFill/>
          <a:ln w="63500">
            <a:solidFill>
              <a:srgbClr val="65B9DB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D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4C5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QUESTION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492240" cy="4498848"/>
          </a:xfrm>
          <a:prstGeom prst="roundRect">
            <a:avLst>
              <a:gd name="adj" fmla="val 1220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188720"/>
            <a:ext cx="3803904" cy="4498848"/>
          </a:xfrm>
          <a:prstGeom prst="roundRect">
            <a:avLst>
              <a:gd name="adj" fmla="val 1442"/>
            </a:avLst>
          </a:prstGeom>
          <a:solidFill>
            <a:srgbClr val="F4C54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64208"/>
            <a:ext cx="5440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 with a question worth revisiting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063240"/>
            <a:ext cx="5257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an accessible puzzle that exposes prior ideas and creates a reason to learn.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52144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15184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E4F1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61488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24528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818120" y="1920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7936992" y="2862072"/>
            <a:ext cx="267004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curiosity first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4C5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OBJECTIVES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492240" cy="4498848"/>
          </a:xfrm>
          <a:prstGeom prst="roundRect">
            <a:avLst>
              <a:gd name="adj" fmla="val 1220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188720"/>
            <a:ext cx="3803904" cy="4498848"/>
          </a:xfrm>
          <a:prstGeom prst="roundRect">
            <a:avLst>
              <a:gd name="adj" fmla="val 1442"/>
            </a:avLst>
          </a:prstGeom>
          <a:solidFill>
            <a:srgbClr val="65B9D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64208"/>
            <a:ext cx="5440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Make success visible to learners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063240"/>
            <a:ext cx="5257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what students will understand, produce, and explain by the end.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52144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15184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61488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24528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E4F1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818120" y="1920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goals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7936992" y="2862072"/>
            <a:ext cx="267004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learner friendly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D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4C5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ACTIVATE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492240" cy="4498848"/>
          </a:xfrm>
          <a:prstGeom prst="roundRect">
            <a:avLst>
              <a:gd name="adj" fmla="val 1220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188720"/>
            <a:ext cx="3803904" cy="4498848"/>
          </a:xfrm>
          <a:prstGeom prst="roundRect">
            <a:avLst>
              <a:gd name="adj" fmla="val 1442"/>
            </a:avLst>
          </a:prstGeom>
          <a:solidFill>
            <a:srgbClr val="F4C54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64208"/>
            <a:ext cx="5440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Surface prior knowledge before adding content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063240"/>
            <a:ext cx="5257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Give every learner time to retrieve, predict, compare, and share a starting idea.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E4F1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52144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15184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61488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24528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818120" y="1920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prompts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7936992" y="2862072"/>
            <a:ext cx="267004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 can enter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4C5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MODEL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492240" cy="4498848"/>
          </a:xfrm>
          <a:prstGeom prst="roundRect">
            <a:avLst>
              <a:gd name="adj" fmla="val 1220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188720"/>
            <a:ext cx="3803904" cy="4498848"/>
          </a:xfrm>
          <a:prstGeom prst="roundRect">
            <a:avLst>
              <a:gd name="adj" fmla="val 1442"/>
            </a:avLst>
          </a:prstGeom>
          <a:solidFill>
            <a:srgbClr val="65B9D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64208"/>
            <a:ext cx="5440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Reveal the decisions inside the example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063240"/>
            <a:ext cx="5257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aloud through the process, name cues, and contrast one common misconception.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52144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15184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E4F1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61488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24528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818120" y="1920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cues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7936992" y="2862072"/>
            <a:ext cx="267004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thinking visible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D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4C5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PRACTICE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492240" cy="4498848"/>
          </a:xfrm>
          <a:prstGeom prst="roundRect">
            <a:avLst>
              <a:gd name="adj" fmla="val 1220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188720"/>
            <a:ext cx="3803904" cy="4498848"/>
          </a:xfrm>
          <a:prstGeom prst="roundRect">
            <a:avLst>
              <a:gd name="adj" fmla="val 1442"/>
            </a:avLst>
          </a:prstGeom>
          <a:solidFill>
            <a:srgbClr val="F4C54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64208"/>
            <a:ext cx="5440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Release responsibility in deliberate steps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063240"/>
            <a:ext cx="5257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from whole-class response to pairs and independent work with one success criterion.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52144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15184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61488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24528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E4F1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818120" y="1920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 min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7936992" y="2862072"/>
            <a:ext cx="267004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to independent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4C5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CHECK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492240" cy="4498848"/>
          </a:xfrm>
          <a:prstGeom prst="roundRect">
            <a:avLst>
              <a:gd name="adj" fmla="val 1220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188720"/>
            <a:ext cx="3803904" cy="4498848"/>
          </a:xfrm>
          <a:prstGeom prst="roundRect">
            <a:avLst>
              <a:gd name="adj" fmla="val 1442"/>
            </a:avLst>
          </a:prstGeom>
          <a:solidFill>
            <a:srgbClr val="65B9D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64208"/>
            <a:ext cx="5440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evidence to choose the next teaching move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063240"/>
            <a:ext cx="5257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one diagnostic question, group responses, and plan immediate feedback.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E4F1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52144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15184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61488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24528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818120" y="1920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check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7936992" y="2862072"/>
            <a:ext cx="267004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changes instruction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D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4C5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REFLECT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6492240" cy="4498848"/>
          </a:xfrm>
          <a:prstGeom prst="roundRect">
            <a:avLst>
              <a:gd name="adj" fmla="val 1220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88352" y="1188720"/>
            <a:ext cx="3803904" cy="4498848"/>
          </a:xfrm>
          <a:prstGeom prst="roundRect">
            <a:avLst>
              <a:gd name="adj" fmla="val 1442"/>
            </a:avLst>
          </a:prstGeom>
          <a:solidFill>
            <a:srgbClr val="F4C54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64208"/>
            <a:ext cx="5440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2435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Return to the opening question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1005840" y="3063240"/>
            <a:ext cx="52578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learners revise their explanation, name the evidence used, and preview transfer.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05840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52144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NOTICE</a:t>
            </a:r>
            <a:endParaRPr lang="en-US" sz="650" dirty="0"/>
          </a:p>
        </p:txBody>
      </p:sp>
      <p:sp>
        <p:nvSpPr>
          <p:cNvPr id="10" name="Shape 8"/>
          <p:cNvSpPr/>
          <p:nvPr/>
        </p:nvSpPr>
        <p:spPr>
          <a:xfrm>
            <a:off x="2615184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E4F1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61488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TRY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224528" y="4590288"/>
            <a:ext cx="1371600" cy="429768"/>
          </a:xfrm>
          <a:prstGeom prst="roundRect">
            <a:avLst>
              <a:gd name="adj" fmla="val 12766"/>
            </a:avLst>
          </a:prstGeom>
          <a:solidFill>
            <a:srgbClr val="F4F2E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70832" y="4745736"/>
            <a:ext cx="107899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7818120" y="1920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min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7936992" y="2862072"/>
            <a:ext cx="267004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the loop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4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Lesson Plan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