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77640" cy="6858000"/>
          </a:xfrm>
          <a:prstGeom prst="rect">
            <a:avLst>
              <a:gd name="adj" fmla="val 1379"/>
            </a:avLst>
          </a:prstGeom>
          <a:solidFill>
            <a:srgbClr val="3433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434840" y="594360"/>
            <a:ext cx="1920240" cy="1280160"/>
          </a:xfrm>
          <a:prstGeom prst="rect">
            <a:avLst>
              <a:gd name="adj" fmla="val 4286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37960" y="594360"/>
            <a:ext cx="960120" cy="1280160"/>
          </a:xfrm>
          <a:prstGeom prst="rect">
            <a:avLst>
              <a:gd name="adj" fmla="val 5714"/>
            </a:avLst>
          </a:prstGeom>
          <a:solidFill>
            <a:srgbClr val="53D5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80960" y="594360"/>
            <a:ext cx="3474720" cy="1280160"/>
          </a:xfrm>
          <a:prstGeom prst="rect">
            <a:avLst>
              <a:gd name="adj" fmla="val 4286"/>
            </a:avLst>
          </a:prstGeom>
          <a:solidFill>
            <a:srgbClr val="DDE5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823960" y="4754880"/>
            <a:ext cx="2331720" cy="1234440"/>
          </a:xfrm>
          <a:prstGeom prst="rect">
            <a:avLst>
              <a:gd name="adj" fmla="val 444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0" y="4754880"/>
            <a:ext cx="960120" cy="1234440"/>
          </a:xfrm>
          <a:prstGeom prst="rect">
            <a:avLst>
              <a:gd name="adj" fmla="val 5714"/>
            </a:avLst>
          </a:prstGeom>
          <a:solidFill>
            <a:srgbClr val="53D5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6692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/ SELECTED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66928" y="1371600"/>
            <a:ext cx="28346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WORK_</a:t>
            </a:r>
            <a:endParaRPr lang="en-US" sz="2900" dirty="0"/>
          </a:p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SYSTEMS_</a:t>
            </a:r>
            <a:endParaRPr lang="en-US" sz="2900" dirty="0"/>
          </a:p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SIGNALS_</a:t>
            </a:r>
            <a:endParaRPr lang="en-US" sz="2900" dirty="0"/>
          </a:p>
        </p:txBody>
      </p:sp>
      <p:sp>
        <p:nvSpPr>
          <p:cNvPr id="10" name="Text 8"/>
          <p:cNvSpPr/>
          <p:nvPr/>
        </p:nvSpPr>
        <p:spPr>
          <a:xfrm>
            <a:off x="4407408" y="2212848"/>
            <a:ext cx="6492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Y2K Creative Portfolio</a:t>
            </a:r>
            <a:endParaRPr lang="en-US" sz="3900" dirty="0"/>
          </a:p>
        </p:txBody>
      </p:sp>
      <p:sp>
        <p:nvSpPr>
          <p:cNvPr id="11" name="Text 9"/>
          <p:cNvSpPr/>
          <p:nvPr/>
        </p:nvSpPr>
        <p:spPr>
          <a:xfrm>
            <a:off x="4434840" y="3730752"/>
            <a:ext cx="5303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96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work with productive friction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THESIS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DE5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PROJECT_01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thesis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Distinctive work begins with a useful point of view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the problems you choose, principles you apply, and value you aim to create.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work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INDEX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53D5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PROJECT_02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projects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Curate projects around the audience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a small set that demonstrates relevant range, depth, constraints, and outcomes.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with intent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CASE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DE5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PROJECT_03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+31%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new identity made a complex offer legible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context, brief, constraint, exploration, decision, delivered system, and evidence.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response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PROCESS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53D5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PROJECT_04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moves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creates room for surprise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research, framing, prototypes, critique, testing, and refinement connect.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question to system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EXPERIMENTS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DE5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PROJECT_05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studies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side projects to test new visual behavior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the question, boundary, iteration, learning, and influence on client work.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across one year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OUTCOMES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53D5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PROJECT_06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signals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 craft to comprehension and action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verified measures, feedback, adoption, efficiency, or recognition with context.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useful quality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CONTACT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DE5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907792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572768"/>
            <a:ext cx="640080" cy="640080"/>
          </a:xfrm>
          <a:prstGeom prst="rect">
            <a:avLst>
              <a:gd name="adj" fmla="val 8571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84708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PROJECT_07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298448" y="34015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Q4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5212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433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the next collaboration easy to begin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25312" y="3063240"/>
            <a:ext cx="4617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fit, availability, working mode, contact information, and one specific invitation.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25312" y="4370832"/>
            <a:ext cx="3566160" cy="118872"/>
          </a:xfrm>
          <a:prstGeom prst="rect">
            <a:avLst>
              <a:gd name="adj" fmla="val 46154"/>
            </a:avLst>
          </a:prstGeom>
          <a:solidFill>
            <a:srgbClr val="F04F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4709160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04F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availability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433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Y2K Creative Portfolio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