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 / WEEK 37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658368" y="1298448"/>
            <a:ext cx="67208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Weekly Sales Report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85800" y="2880360"/>
            <a:ext cx="5760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8C2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Seven days of movement, confidence, and ownership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303A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64592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303A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85623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60604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303A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1635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56616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303A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7647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52628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3659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48640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303A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69671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446520" y="4681728"/>
            <a:ext cx="749808" cy="749808"/>
          </a:xfrm>
          <a:prstGeom prst="roundRect">
            <a:avLst>
              <a:gd name="adj" fmla="val 7317"/>
            </a:avLst>
          </a:prstGeom>
          <a:solidFill>
            <a:srgbClr val="303A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56832" y="4937760"/>
            <a:ext cx="3291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8046720" y="3935578"/>
            <a:ext cx="384048" cy="1185062"/>
          </a:xfrm>
          <a:prstGeom prst="roundRect">
            <a:avLst>
              <a:gd name="adj" fmla="val 14286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41080" y="3474720"/>
            <a:ext cx="384048" cy="1645920"/>
          </a:xfrm>
          <a:prstGeom prst="roundRect">
            <a:avLst>
              <a:gd name="adj" fmla="val 14286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35440" y="4100170"/>
            <a:ext cx="384048" cy="1020470"/>
          </a:xfrm>
          <a:prstGeom prst="roundRect">
            <a:avLst>
              <a:gd name="adj" fmla="val 14286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829800" y="2915107"/>
            <a:ext cx="384048" cy="2205533"/>
          </a:xfrm>
          <a:prstGeom prst="roundRect">
            <a:avLst>
              <a:gd name="adj" fmla="val 14286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424160" y="3211373"/>
            <a:ext cx="384048" cy="1909267"/>
          </a:xfrm>
          <a:prstGeom prst="roundRect">
            <a:avLst>
              <a:gd name="adj" fmla="val 14286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818120" y="5120640"/>
            <a:ext cx="3429000" cy="0"/>
          </a:xfrm>
          <a:prstGeom prst="line">
            <a:avLst/>
          </a:prstGeom>
          <a:noFill/>
          <a:ln w="12700">
            <a:solidFill>
              <a:srgbClr val="69757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HEADLINE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week finished above pace with one timing risk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bookings, target, prior week, quarter pace, mix, and the cause behind variance.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108%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pace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BRIDGE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Expansion and one new logo drove the gain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opening pipeline, created, advanced, won, slipped, lost, and closing position.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+$84K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bookings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FUNNEL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Discovery moved faster; proposals need stronger next steps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entries, exits, conversion, age, velocity, and verified customer actions.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−3 pts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proposal conversion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ACTIVITY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Quality conversations matter more than raw volume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calls, meetings, decision-makers, follow-ups, next actions, and opportunity movement.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 meets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quality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REGIONS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West leads on velocity while East holds larger value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consistent measures across territories and name the operating explanation.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regions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scorecard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FORECAST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Commit holds, but two dates require evidence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weekly movement, commit, upside, risks, assumptions, and next confirmation events.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$960K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commit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28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ACTIONS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16152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the review with owned moves for next week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2651760"/>
            <a:ext cx="5806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customer action, rep, support needed, signal of progress, and review date.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589520" y="1207008"/>
            <a:ext cx="3611880" cy="2011680"/>
          </a:xfrm>
          <a:prstGeom prst="roundRect">
            <a:avLst>
              <a:gd name="adj" fmla="val 2727"/>
            </a:avLst>
          </a:prstGeom>
          <a:solidFill>
            <a:srgbClr val="2B3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0" y="1673352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C8E3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owners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982712" y="2542032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next-week actions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858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C8E3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2028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028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16459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7393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62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260604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3405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1635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356616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4791456"/>
            <a:ext cx="502920" cy="420624"/>
          </a:xfrm>
          <a:prstGeom prst="roundRect">
            <a:avLst>
              <a:gd name="adj" fmla="val 1304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7647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452628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54296" y="4681728"/>
            <a:ext cx="502920" cy="530352"/>
          </a:xfrm>
          <a:prstGeom prst="roundRect">
            <a:avLst>
              <a:gd name="adj" fmla="val 10909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48640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14416" y="5010912"/>
            <a:ext cx="502920" cy="201168"/>
          </a:xfrm>
          <a:prstGeom prst="roundRect">
            <a:avLst>
              <a:gd name="adj" fmla="val 27273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9671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6446520" y="4434840"/>
            <a:ext cx="758952" cy="987552"/>
          </a:xfrm>
          <a:prstGeom prst="roundRect">
            <a:avLst>
              <a:gd name="adj" fmla="val 7229"/>
            </a:avLst>
          </a:prstGeom>
          <a:solidFill>
            <a:srgbClr val="303A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74536" y="4901184"/>
            <a:ext cx="502920" cy="310896"/>
          </a:xfrm>
          <a:prstGeom prst="roundRect">
            <a:avLst>
              <a:gd name="adj" fmla="val 17647"/>
            </a:avLst>
          </a:prstGeom>
          <a:solidFill>
            <a:srgbClr val="E1B8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459028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7589520" y="4434840"/>
            <a:ext cx="3611880" cy="0"/>
          </a:xfrm>
          <a:prstGeom prst="line">
            <a:avLst/>
          </a:prstGeom>
          <a:noFill/>
          <a:ln w="38100">
            <a:solidFill>
              <a:srgbClr val="C8E34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89520" y="477316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WEEK / OWNERS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Sales Report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