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C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43000"/>
            <a:ext cx="4800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Follow one drop through a changing system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99923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inquiry lesson connecting prior ideas, components, evidence, investigation, sequence, misconceptions, and explanation.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989320" y="658368"/>
            <a:ext cx="5532120" cy="5486400"/>
          </a:xfrm>
          <a:prstGeom prst="roundRect">
            <a:avLst>
              <a:gd name="adj" fmla="val 833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755380" y="1316736"/>
            <a:ext cx="1548994" cy="1261872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08492" y="1069848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304374" y="2578608"/>
            <a:ext cx="-331927" cy="202996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7486" y="2331720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72446" y="4608576"/>
            <a:ext cx="-2434133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25558" y="4361688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38314" y="4608576"/>
            <a:ext cx="-553212" cy="-202996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291426" y="4361688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85102" y="2578608"/>
            <a:ext cx="1770278" cy="-1261872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38214" y="2331720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59598" y="2798064"/>
            <a:ext cx="1991563" cy="1207008"/>
          </a:xfrm>
          <a:prstGeom prst="roundRect">
            <a:avLst>
              <a:gd name="adj" fmla="val 3788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80883" y="3291840"/>
            <a:ext cx="154899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C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NOTICE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might a puddle go after the sun returns?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predictions, observations, vocabulary, confidence levels, and questions without revealing the full model.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clues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classroom prompt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COMPONENTS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Water moves among reservoirs and changes state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ocean, land, living things, atmosphere, energy, gravity, storage, and movement in simple language.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C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MODEL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useful model connects a change to a cause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fictional observations for warming, cooling, collection, movement, timing, uncertainty, and alternative ideas.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INVESTIGATE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condensation with a safe classroom setup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teacher-approved materials, prediction, observation intervals, recording, comparison, cleanup, and discussion.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activity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C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SEQUENCE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cycle without treating it as one fixed path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Arrange evaporation, transpiration, condensation, precipitation, collection, infiltration, runoff, and storage.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CHECK &amp; LIMITS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explanations against common misconceptions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whether water disappears, clouds store unlimited water, every drop follows one route, and models show scale.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assessment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C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EXIT EXPLANATION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cause-and-effect language to explain one journey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oundRect">
            <a:avLst>
              <a:gd name="adj" fmla="val 1235"/>
            </a:avLst>
          </a:prstGeom>
          <a:solidFill>
            <a:srgbClr val="F8FCFD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79392" y="2593238"/>
            <a:ext cx="2048256" cy="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32504" y="2346350"/>
            <a:ext cx="493776" cy="493776"/>
          </a:xfrm>
          <a:prstGeom prst="ellipse">
            <a:avLst/>
          </a:prstGeom>
          <a:solidFill>
            <a:srgbClr val="F2C14E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327648" y="3445002"/>
            <a:ext cx="-438912" cy="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80760" y="3198114"/>
            <a:ext cx="493776" cy="493776"/>
          </a:xfrm>
          <a:prstGeom prst="ellipse">
            <a:avLst/>
          </a:prstGeom>
          <a:solidFill>
            <a:srgbClr val="DCECF2"/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88736" y="4815230"/>
            <a:ext cx="-3218688" cy="0"/>
          </a:xfrm>
          <a:prstGeom prst="line">
            <a:avLst/>
          </a:prstGeom>
          <a:noFill/>
          <a:ln w="38100">
            <a:solidFill>
              <a:srgbClr val="2F84C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641848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70048" y="4815230"/>
            <a:ext cx="-731520" cy="-1370228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4568342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38528" y="3445002"/>
            <a:ext cx="2340864" cy="-851764"/>
          </a:xfrm>
          <a:prstGeom prst="line">
            <a:avLst/>
          </a:prstGeom>
          <a:noFill/>
          <a:ln w="19050">
            <a:solidFill>
              <a:srgbClr val="58AFA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691640" y="3198114"/>
            <a:ext cx="493776" cy="493776"/>
          </a:xfrm>
          <a:prstGeom prst="ellipse">
            <a:avLst/>
          </a:prstGeom>
          <a:solidFill>
            <a:srgbClr val="2F84C5">
              <a:alpha val="85000"/>
            </a:srgbClr>
          </a:solidFill>
          <a:ln w="10160">
            <a:solidFill>
              <a:srgbClr val="163A5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62656" y="3593135"/>
            <a:ext cx="2633472" cy="814730"/>
          </a:xfrm>
          <a:prstGeom prst="roundRect">
            <a:avLst>
              <a:gd name="adj" fmla="val 5612"/>
            </a:avLst>
          </a:prstGeom>
          <a:solidFill>
            <a:srgbClr val="163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55264" y="3926434"/>
            <a:ext cx="20482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+ GRAVITY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learners to choose a starting reservoir, name two changes, cite one observation, note a limit, and submit.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CEC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2F84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parts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A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Cycle Science Lesson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