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6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508760" cy="6858000"/>
          </a:xfrm>
          <a:prstGeom prst="rect">
            <a:avLst>
              <a:gd name="adj" fmla="val 3636"/>
            </a:avLst>
          </a:prstGeom>
          <a:solidFill>
            <a:srgbClr val="172D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508760" y="0"/>
            <a:ext cx="109728" cy="6858000"/>
          </a:xfrm>
          <a:prstGeom prst="rect">
            <a:avLst>
              <a:gd name="adj" fmla="val 50000"/>
            </a:avLst>
          </a:prstGeom>
          <a:solidFill>
            <a:srgbClr val="B54A3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829800" y="777240"/>
            <a:ext cx="1444752" cy="429768"/>
          </a:xfrm>
          <a:prstGeom prst="roundRect">
            <a:avLst>
              <a:gd name="adj" fmla="val 12766"/>
            </a:avLst>
          </a:prstGeom>
          <a:solidFill>
            <a:srgbClr val="B54A3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204704" y="914400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9829800" y="1435608"/>
            <a:ext cx="1444752" cy="429768"/>
          </a:xfrm>
          <a:prstGeom prst="roundRect">
            <a:avLst>
              <a:gd name="adj" fmla="val 12766"/>
            </a:avLst>
          </a:prstGeom>
          <a:solidFill>
            <a:srgbClr val="F1E7D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204704" y="1572768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  <p:sp>
        <p:nvSpPr>
          <p:cNvPr id="8" name="Shape 6"/>
          <p:cNvSpPr/>
          <p:nvPr/>
        </p:nvSpPr>
        <p:spPr>
          <a:xfrm>
            <a:off x="9829800" y="2093976"/>
            <a:ext cx="1444752" cy="429768"/>
          </a:xfrm>
          <a:prstGeom prst="roundRect">
            <a:avLst>
              <a:gd name="adj" fmla="val 12766"/>
            </a:avLst>
          </a:prstGeom>
          <a:solidFill>
            <a:srgbClr val="F1E7D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204704" y="2231136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9829800" y="2752344"/>
            <a:ext cx="1444752" cy="429768"/>
          </a:xfrm>
          <a:prstGeom prst="roundRect">
            <a:avLst>
              <a:gd name="adj" fmla="val 12766"/>
            </a:avLst>
          </a:prstGeom>
          <a:solidFill>
            <a:srgbClr val="F1E7D2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204704" y="2889504"/>
            <a:ext cx="65836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  <p:sp>
        <p:nvSpPr>
          <p:cNvPr id="12" name="Text 10"/>
          <p:cNvSpPr/>
          <p:nvPr/>
        </p:nvSpPr>
        <p:spPr>
          <a:xfrm>
            <a:off x="2148840" y="685800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 01 / BUSINESS</a:t>
            </a:r>
            <a:endParaRPr lang="en-US" sz="800" dirty="0"/>
          </a:p>
        </p:txBody>
      </p:sp>
      <p:sp>
        <p:nvSpPr>
          <p:cNvPr id="13" name="Text 11"/>
          <p:cNvSpPr/>
          <p:nvPr/>
        </p:nvSpPr>
        <p:spPr>
          <a:xfrm>
            <a:off x="2121408" y="1572768"/>
            <a:ext cx="6858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172D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Vintage Small Business Plan</a:t>
            </a:r>
            <a:endParaRPr lang="en-US" sz="3900" dirty="0"/>
          </a:p>
        </p:txBody>
      </p:sp>
      <p:sp>
        <p:nvSpPr>
          <p:cNvPr id="14" name="Shape 12"/>
          <p:cNvSpPr/>
          <p:nvPr/>
        </p:nvSpPr>
        <p:spPr>
          <a:xfrm>
            <a:off x="2148840" y="3346704"/>
            <a:ext cx="6583680" cy="0"/>
          </a:xfrm>
          <a:prstGeom prst="line">
            <a:avLst/>
          </a:prstGeom>
          <a:noFill/>
          <a:ln w="25400">
            <a:solidFill>
              <a:srgbClr val="B54A3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148840" y="3675888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9647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first year, filed with intent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2148840" y="5623560"/>
            <a:ext cx="3749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/ OPERATE / REVIEW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6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PURPOSE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828800" cy="4526280"/>
          </a:xfrm>
          <a:prstGeom prst="rect">
            <a:avLst>
              <a:gd name="adj" fmla="val 3000"/>
            </a:avLst>
          </a:prstGeom>
          <a:solidFill>
            <a:srgbClr val="172D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3619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60120" y="2011680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960120" y="4041648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promise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60120" y="4709160"/>
            <a:ext cx="1115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anchors every choice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54680" y="1325880"/>
            <a:ext cx="7269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2D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Begin with the change the business exists to make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182112" y="2816352"/>
            <a:ext cx="6492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the customer, recurring problem, useful promise, and reason this team can deliver it.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182112" y="4279392"/>
            <a:ext cx="539496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96528" y="418795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182112" y="4700016"/>
            <a:ext cx="489204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96528" y="460857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3182112" y="5120640"/>
            <a:ext cx="4389120" cy="0"/>
          </a:xfrm>
          <a:prstGeom prst="line">
            <a:avLst/>
          </a:prstGeom>
          <a:noFill/>
          <a:ln w="25400">
            <a:solidFill>
              <a:srgbClr val="B54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96528" y="50292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CUSTOMER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828800" cy="4526280"/>
          </a:xfrm>
          <a:prstGeom prst="rect">
            <a:avLst>
              <a:gd name="adj" fmla="val 3000"/>
            </a:avLst>
          </a:prstGeom>
          <a:solidFill>
            <a:srgbClr val="172D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3619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60120" y="2011680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960120" y="4041648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60120" y="4709160"/>
            <a:ext cx="1115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priority customer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54680" y="1325880"/>
            <a:ext cx="7269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2D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Serve one reachable group exceptionally well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182112" y="2816352"/>
            <a:ext cx="6492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where customers are, what triggers demand, what they value, and what they choose today.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182112" y="4279392"/>
            <a:ext cx="539496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96528" y="418795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182112" y="4700016"/>
            <a:ext cx="489204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96528" y="460857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3182112" y="5120640"/>
            <a:ext cx="4389120" cy="0"/>
          </a:xfrm>
          <a:prstGeom prst="line">
            <a:avLst/>
          </a:prstGeom>
          <a:noFill/>
          <a:ln w="25400">
            <a:solidFill>
              <a:srgbClr val="B54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96528" y="50292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6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OFFER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828800" cy="4526280"/>
          </a:xfrm>
          <a:prstGeom prst="rect">
            <a:avLst>
              <a:gd name="adj" fmla="val 3000"/>
            </a:avLst>
          </a:prstGeom>
          <a:solidFill>
            <a:srgbClr val="172D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3619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60120" y="2011680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960120" y="4041648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offers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60120" y="4709160"/>
            <a:ext cx="1115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simple to compare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54680" y="1325880"/>
            <a:ext cx="7269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2D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Turn expertise into three simple packages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182112" y="2816352"/>
            <a:ext cx="6492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scope, outcome, timing, and price easy to understand before adding optional services.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182112" y="4279392"/>
            <a:ext cx="539496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96528" y="418795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182112" y="4700016"/>
            <a:ext cx="489204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96528" y="460857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3182112" y="5120640"/>
            <a:ext cx="4389120" cy="0"/>
          </a:xfrm>
          <a:prstGeom prst="line">
            <a:avLst/>
          </a:prstGeom>
          <a:noFill/>
          <a:ln w="25400">
            <a:solidFill>
              <a:srgbClr val="B54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96528" y="50292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MARKET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828800" cy="4526280"/>
          </a:xfrm>
          <a:prstGeom prst="rect">
            <a:avLst>
              <a:gd name="adj" fmla="val 3000"/>
            </a:avLst>
          </a:prstGeom>
          <a:solidFill>
            <a:srgbClr val="172D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3619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60120" y="2011680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960120" y="4041648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2,400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60120" y="4709160"/>
            <a:ext cx="1115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reachable buyers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54680" y="1325880"/>
            <a:ext cx="7269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2D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Size the opportunity from the ground up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182112" y="2816352"/>
            <a:ext cx="6492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reachable locations, buyer frequency, conversion assumptions, and realistic capacity.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182112" y="4279392"/>
            <a:ext cx="539496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96528" y="418795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182112" y="4700016"/>
            <a:ext cx="489204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96528" y="460857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3182112" y="5120640"/>
            <a:ext cx="4389120" cy="0"/>
          </a:xfrm>
          <a:prstGeom prst="line">
            <a:avLst/>
          </a:prstGeom>
          <a:noFill/>
          <a:ln w="25400">
            <a:solidFill>
              <a:srgbClr val="B54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96528" y="50292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6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OPERATIONS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828800" cy="4526280"/>
          </a:xfrm>
          <a:prstGeom prst="rect">
            <a:avLst>
              <a:gd name="adj" fmla="val 3000"/>
            </a:avLst>
          </a:prstGeom>
          <a:solidFill>
            <a:srgbClr val="172D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3619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60120" y="2011680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960120" y="4041648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checks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60120" y="4709160"/>
            <a:ext cx="1115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 quality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54680" y="1325880"/>
            <a:ext cx="7269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2D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Design the week before scaling the year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182112" y="2816352"/>
            <a:ext cx="6492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Map demand, staffing, suppliers, quality checks, and the constraints that protect delivery.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182112" y="4279392"/>
            <a:ext cx="539496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96528" y="418795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182112" y="4700016"/>
            <a:ext cx="489204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96528" y="460857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3182112" y="5120640"/>
            <a:ext cx="4389120" cy="0"/>
          </a:xfrm>
          <a:prstGeom prst="line">
            <a:avLst/>
          </a:prstGeom>
          <a:noFill/>
          <a:ln w="25400">
            <a:solidFill>
              <a:srgbClr val="B54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96528" y="50292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FUNDING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828800" cy="4526280"/>
          </a:xfrm>
          <a:prstGeom prst="rect">
            <a:avLst>
              <a:gd name="adj" fmla="val 3000"/>
            </a:avLst>
          </a:prstGeom>
          <a:solidFill>
            <a:srgbClr val="172D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3619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60120" y="2011680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960120" y="4041648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$65K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60120" y="4709160"/>
            <a:ext cx="1115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need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54680" y="1325880"/>
            <a:ext cx="7269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2D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Connect every dollar to a measurable milestone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182112" y="2816352"/>
            <a:ext cx="6492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setup, working capital, contingency, and the evidence each investment should unlock.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182112" y="4279392"/>
            <a:ext cx="539496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96528" y="418795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182112" y="4700016"/>
            <a:ext cx="489204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96528" y="460857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3182112" y="5120640"/>
            <a:ext cx="4389120" cy="0"/>
          </a:xfrm>
          <a:prstGeom prst="line">
            <a:avLst/>
          </a:prstGeom>
          <a:noFill/>
          <a:ln w="25400">
            <a:solidFill>
              <a:srgbClr val="B54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96528" y="50292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6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YEAR ONE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1188720"/>
            <a:ext cx="1828800" cy="4526280"/>
          </a:xfrm>
          <a:prstGeom prst="rect">
            <a:avLst>
              <a:gd name="adj" fmla="val 3000"/>
            </a:avLst>
          </a:prstGeom>
          <a:solidFill>
            <a:srgbClr val="172D4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87552" y="1536192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50" kern="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FILE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960120" y="2011680"/>
            <a:ext cx="1143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960120" y="4041648"/>
            <a:ext cx="1143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B54A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quarters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960120" y="4709160"/>
            <a:ext cx="111556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dirty="0">
                <a:solidFill>
                  <a:srgbClr val="F1E7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disciplined plan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3154680" y="1325880"/>
            <a:ext cx="7269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172D4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Build repeatability before expanding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182112" y="2816352"/>
            <a:ext cx="6492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quarterly milestones for customers, quality, cash, capacity, and the next review decision.</a:t>
            </a:r>
            <a:endParaRPr lang="en-US" sz="1320" dirty="0"/>
          </a:p>
        </p:txBody>
      </p:sp>
      <p:sp>
        <p:nvSpPr>
          <p:cNvPr id="11" name="Shape 9"/>
          <p:cNvSpPr/>
          <p:nvPr/>
        </p:nvSpPr>
        <p:spPr>
          <a:xfrm>
            <a:off x="3182112" y="4279392"/>
            <a:ext cx="539496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796528" y="4187952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</a:t>
            </a:r>
            <a:endParaRPr lang="en-US" sz="650" dirty="0"/>
          </a:p>
        </p:txBody>
      </p:sp>
      <p:sp>
        <p:nvSpPr>
          <p:cNvPr id="13" name="Shape 11"/>
          <p:cNvSpPr/>
          <p:nvPr/>
        </p:nvSpPr>
        <p:spPr>
          <a:xfrm>
            <a:off x="3182112" y="4700016"/>
            <a:ext cx="4892040" cy="0"/>
          </a:xfrm>
          <a:prstGeom prst="line">
            <a:avLst/>
          </a:prstGeom>
          <a:noFill/>
          <a:ln w="25400">
            <a:solidFill>
              <a:srgbClr val="C9C1A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796528" y="460857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3182112" y="5120640"/>
            <a:ext cx="4389120" cy="0"/>
          </a:xfrm>
          <a:prstGeom prst="line">
            <a:avLst/>
          </a:prstGeom>
          <a:noFill/>
          <a:ln w="25400">
            <a:solidFill>
              <a:srgbClr val="B54A3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96528" y="5029200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5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650" dirty="0"/>
          </a:p>
        </p:txBody>
      </p:sp>
      <p:sp>
        <p:nvSpPr>
          <p:cNvPr id="17" name="Text 15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8" name="Text 16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72D4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Vintage Small Business Plan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