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2179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2D6A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715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Grow a canopy that can be measured and maintained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76656" y="3273552"/>
            <a:ext cx="5394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field-ready proposal for sites, planting cells, evidence, schedule, risk controls, and approval.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784848" y="859536"/>
            <a:ext cx="4709160" cy="5166360"/>
          </a:xfrm>
          <a:prstGeom prst="roundRect">
            <a:avLst>
              <a:gd name="adj" fmla="val 971"/>
            </a:avLst>
          </a:prstGeom>
          <a:solidFill>
            <a:srgbClr val="E8E2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36508" y="2836469"/>
            <a:ext cx="1005840" cy="1005840"/>
          </a:xfrm>
          <a:prstGeom prst="ellipse">
            <a:avLst/>
          </a:prstGeom>
          <a:solidFill>
            <a:srgbClr val="E8E2C8">
              <a:alpha val="0"/>
            </a:srgbClr>
          </a:solidFill>
          <a:ln w="31750">
            <a:solidFill>
              <a:srgbClr val="2D6A4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307324" y="2507285"/>
            <a:ext cx="1664208" cy="1664208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D69C4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978140" y="2178101"/>
            <a:ext cx="2322576" cy="2322576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2D6A4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648956" y="1848917"/>
            <a:ext cx="2980944" cy="2980944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D69C4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9772" y="1519733"/>
            <a:ext cx="3639312" cy="3639312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2D6A4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986016" y="1789481"/>
            <a:ext cx="4306824" cy="2996489"/>
          </a:xfrm>
          <a:prstGeom prst="line">
            <a:avLst/>
          </a:prstGeom>
          <a:noFill/>
          <a:ln w="15240">
            <a:solidFill>
              <a:srgbClr val="233A3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205472" y="1389888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296912" y="1572768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60643" y="2414016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852083" y="2596896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15815" y="3438144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07255" y="3621024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870986" y="1901952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962426" y="2084832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426158" y="2926080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517598" y="3108960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981329" y="1389888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072769" y="1572768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536501" y="2414016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627941" y="2596896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76656" y="4956048"/>
            <a:ext cx="4937760" cy="530352"/>
          </a:xfrm>
          <a:prstGeom prst="roundRect">
            <a:avLst>
              <a:gd name="adj" fmla="val 8621"/>
            </a:avLst>
          </a:prstGeom>
          <a:solidFill>
            <a:srgbClr val="E8E2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4400" y="5157216"/>
            <a:ext cx="44439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6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2D6A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SITE NEED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Heat and canopy gaps concentrate in specific blocks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E8E2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749040" y="3397910"/>
            <a:ext cx="1005840" cy="1005840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2D6A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19856" y="3068726"/>
            <a:ext cx="1664208" cy="1664208"/>
          </a:xfrm>
          <a:prstGeom prst="ellipse">
            <a:avLst/>
          </a:prstGeom>
          <a:solidFill>
            <a:srgbClr val="E8E2C8">
              <a:alpha val="0"/>
            </a:srgbClr>
          </a:solidFill>
          <a:ln w="31750">
            <a:solidFill>
              <a:srgbClr val="D69C4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090672" y="2739542"/>
            <a:ext cx="2322576" cy="2322576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2D6A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61488" y="2410358"/>
            <a:ext cx="2980944" cy="2980944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D69C4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432304" y="2081174"/>
            <a:ext cx="3639312" cy="3639312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2D6A4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95528" y="2748686"/>
            <a:ext cx="6912864" cy="2227478"/>
          </a:xfrm>
          <a:prstGeom prst="line">
            <a:avLst/>
          </a:prstGeom>
          <a:noFill/>
          <a:ln w="15240">
            <a:solidFill>
              <a:srgbClr val="233A3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14984" y="3099816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6424" y="3282696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942447" y="4123944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033887" y="4306824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69910" y="2587752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61350" y="2770632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797373" y="3611880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888813" y="3794760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724835" y="4636008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16275" y="4818888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652298" y="3099816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743738" y="3282696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579761" y="4123944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671201" y="4306824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illustrative site, affected people, baseline, constraints, urgency, and data limitations.</a:t>
            </a:r>
            <a:endParaRPr lang="en-US" sz="1240" dirty="0"/>
          </a:p>
        </p:txBody>
      </p:sp>
      <p:sp>
        <p:nvSpPr>
          <p:cNvPr id="26" name="Shape 24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E8E2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D6A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blocks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scope</a:t>
            </a:r>
            <a:endParaRPr lang="en-US" sz="680" dirty="0"/>
          </a:p>
        </p:txBody>
      </p:sp>
      <p:sp>
        <p:nvSpPr>
          <p:cNvPr id="29" name="Text 2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2D6A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TARGET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Success combines survival, shade, and stewardship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E8E2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749040" y="3397910"/>
            <a:ext cx="1005840" cy="1005840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2D6A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19856" y="3068726"/>
            <a:ext cx="1664208" cy="1664208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D69C4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090672" y="2739542"/>
            <a:ext cx="2322576" cy="2322576"/>
          </a:xfrm>
          <a:prstGeom prst="ellipse">
            <a:avLst/>
          </a:prstGeom>
          <a:solidFill>
            <a:srgbClr val="E8E2C8">
              <a:alpha val="0"/>
            </a:srgbClr>
          </a:solidFill>
          <a:ln w="31750">
            <a:solidFill>
              <a:srgbClr val="2D6A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61488" y="2410358"/>
            <a:ext cx="2980944" cy="2980944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D69C4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432304" y="2081174"/>
            <a:ext cx="3639312" cy="3639312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2D6A4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95528" y="2748686"/>
            <a:ext cx="6912864" cy="2227478"/>
          </a:xfrm>
          <a:prstGeom prst="line">
            <a:avLst/>
          </a:prstGeom>
          <a:noFill/>
          <a:ln w="15240">
            <a:solidFill>
              <a:srgbClr val="233A3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14984" y="3611880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6424" y="3794760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942447" y="4636008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033887" y="4818888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69910" y="3099816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61350" y="3282696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797373" y="4123944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888813" y="4306824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724835" y="2587752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16275" y="2770632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652298" y="3611880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743738" y="3794760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579761" y="4636008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671201" y="4818888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canopy, survival, species diversity, access, maintenance, community, and review thresholds.</a:t>
            </a:r>
            <a:endParaRPr lang="en-US" sz="1240" dirty="0"/>
          </a:p>
        </p:txBody>
      </p:sp>
      <p:sp>
        <p:nvSpPr>
          <p:cNvPr id="26" name="Shape 24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E8E2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D6A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29" name="Text 2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2D6A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BOUNDARY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Land, utilities, access, and owners shape the work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E8E2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749040" y="3397910"/>
            <a:ext cx="1005840" cy="1005840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2D6A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19856" y="3068726"/>
            <a:ext cx="1664208" cy="1664208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D69C4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090672" y="2739542"/>
            <a:ext cx="2322576" cy="2322576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2D6A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61488" y="2410358"/>
            <a:ext cx="2980944" cy="2980944"/>
          </a:xfrm>
          <a:prstGeom prst="ellipse">
            <a:avLst/>
          </a:prstGeom>
          <a:solidFill>
            <a:srgbClr val="E8E2C8">
              <a:alpha val="0"/>
            </a:srgbClr>
          </a:solidFill>
          <a:ln w="31750">
            <a:solidFill>
              <a:srgbClr val="D69C4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432304" y="2081174"/>
            <a:ext cx="3639312" cy="3639312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2D6A4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95528" y="2748686"/>
            <a:ext cx="6912864" cy="2227478"/>
          </a:xfrm>
          <a:prstGeom prst="line">
            <a:avLst/>
          </a:prstGeom>
          <a:noFill/>
          <a:ln w="15240">
            <a:solidFill>
              <a:srgbClr val="233A3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14984" y="4123944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6424" y="4306824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942447" y="2587752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033887" y="2770632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69910" y="3611880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61350" y="3794760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797373" y="4636008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888813" y="4818888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724835" y="3099816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16275" y="3282696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652298" y="4123944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743738" y="4306824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579761" y="2587752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671201" y="2770632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included zones, exclusions, rights, interfaces, assumptions, dependencies, and approvals.</a:t>
            </a:r>
            <a:endParaRPr lang="en-US" sz="1240" dirty="0"/>
          </a:p>
        </p:txBody>
      </p:sp>
      <p:sp>
        <p:nvSpPr>
          <p:cNvPr id="26" name="Shape 24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E8E2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D6A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signals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29" name="Text 2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2D6A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METHOD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evidence determines the planting treatment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E8E2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749040" y="3397910"/>
            <a:ext cx="1005840" cy="1005840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2D6A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19856" y="3068726"/>
            <a:ext cx="1664208" cy="1664208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D69C4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090672" y="2739542"/>
            <a:ext cx="2322576" cy="2322576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2D6A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61488" y="2410358"/>
            <a:ext cx="2980944" cy="2980944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D69C4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432304" y="2081174"/>
            <a:ext cx="3639312" cy="3639312"/>
          </a:xfrm>
          <a:prstGeom prst="ellipse">
            <a:avLst/>
          </a:prstGeom>
          <a:solidFill>
            <a:srgbClr val="E8E2C8">
              <a:alpha val="0"/>
            </a:srgbClr>
          </a:solidFill>
          <a:ln w="31750">
            <a:solidFill>
              <a:srgbClr val="2D6A4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95528" y="2748686"/>
            <a:ext cx="6912864" cy="2227478"/>
          </a:xfrm>
          <a:prstGeom prst="line">
            <a:avLst/>
          </a:prstGeom>
          <a:noFill/>
          <a:ln w="15240">
            <a:solidFill>
              <a:srgbClr val="233A3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14984" y="4636008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6424" y="4818888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942447" y="3099816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033887" y="3282696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69910" y="4123944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61350" y="4306824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797373" y="2587752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888813" y="2770632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724835" y="3611880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16275" y="3794760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652298" y="4636008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743738" y="4818888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579761" y="3099816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671201" y="3282696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survey, soil check, utility mark, selection, preparation, planting, protection, and record.</a:t>
            </a:r>
            <a:endParaRPr lang="en-US" sz="1240" dirty="0"/>
          </a:p>
        </p:txBody>
      </p:sp>
      <p:sp>
        <p:nvSpPr>
          <p:cNvPr id="26" name="Shape 24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E8E2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D6A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steps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method</a:t>
            </a:r>
            <a:endParaRPr lang="en-US" sz="680" dirty="0"/>
          </a:p>
        </p:txBody>
      </p:sp>
      <p:sp>
        <p:nvSpPr>
          <p:cNvPr id="29" name="Text 2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2D6A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CELLS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planting cell has a reason and an owner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E8E2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749040" y="3397910"/>
            <a:ext cx="1005840" cy="1005840"/>
          </a:xfrm>
          <a:prstGeom prst="ellipse">
            <a:avLst/>
          </a:prstGeom>
          <a:solidFill>
            <a:srgbClr val="E8E2C8">
              <a:alpha val="0"/>
            </a:srgbClr>
          </a:solidFill>
          <a:ln w="31750">
            <a:solidFill>
              <a:srgbClr val="2D6A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19856" y="3068726"/>
            <a:ext cx="1664208" cy="1664208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D69C4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090672" y="2739542"/>
            <a:ext cx="2322576" cy="2322576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2D6A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61488" y="2410358"/>
            <a:ext cx="2980944" cy="2980944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D69C4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432304" y="2081174"/>
            <a:ext cx="3639312" cy="3639312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2D6A4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95528" y="2748686"/>
            <a:ext cx="6912864" cy="2227478"/>
          </a:xfrm>
          <a:prstGeom prst="line">
            <a:avLst/>
          </a:prstGeom>
          <a:noFill/>
          <a:ln w="15240">
            <a:solidFill>
              <a:srgbClr val="233A3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14984" y="2587752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6424" y="2770632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942447" y="3611880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033887" y="3794760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69910" y="4636008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61350" y="4818888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797373" y="3099816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888813" y="3282696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724835" y="4123944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16275" y="4306824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652298" y="2587752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743738" y="2770632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579761" y="3611880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671201" y="3794760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placeholder cell type, species mix, quantity, spacing, water, maintenance, and acceptance.</a:t>
            </a:r>
            <a:endParaRPr lang="en-US" sz="1240" dirty="0"/>
          </a:p>
        </p:txBody>
      </p:sp>
      <p:sp>
        <p:nvSpPr>
          <p:cNvPr id="26" name="Shape 24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E8E2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D6A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signals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29" name="Text 2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2D6A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MONITOR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Measure survival before claiming restoration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E8E2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749040" y="3397910"/>
            <a:ext cx="1005840" cy="1005840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2D6A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19856" y="3068726"/>
            <a:ext cx="1664208" cy="1664208"/>
          </a:xfrm>
          <a:prstGeom prst="ellipse">
            <a:avLst/>
          </a:prstGeom>
          <a:solidFill>
            <a:srgbClr val="E8E2C8">
              <a:alpha val="0"/>
            </a:srgbClr>
          </a:solidFill>
          <a:ln w="31750">
            <a:solidFill>
              <a:srgbClr val="D69C4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090672" y="2739542"/>
            <a:ext cx="2322576" cy="2322576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2D6A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61488" y="2410358"/>
            <a:ext cx="2980944" cy="2980944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D69C4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432304" y="2081174"/>
            <a:ext cx="3639312" cy="3639312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2D6A4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95528" y="2748686"/>
            <a:ext cx="6912864" cy="2227478"/>
          </a:xfrm>
          <a:prstGeom prst="line">
            <a:avLst/>
          </a:prstGeom>
          <a:noFill/>
          <a:ln w="15240">
            <a:solidFill>
              <a:srgbClr val="233A3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14984" y="3099816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6424" y="3282696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942447" y="4123944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033887" y="4306824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69910" y="2587752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61350" y="2770632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797373" y="3611880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888813" y="3794760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724835" y="4636008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16275" y="4818888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652298" y="3099816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743738" y="3282696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579761" y="4123944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671201" y="4306824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illustrative baseline, checks, sample method, evidence owner, seasonality, exceptions, and reporting.</a:t>
            </a:r>
            <a:endParaRPr lang="en-US" sz="1240" dirty="0"/>
          </a:p>
        </p:txBody>
      </p:sp>
      <p:sp>
        <p:nvSpPr>
          <p:cNvPr id="26" name="Shape 24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E8E2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D6A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85%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threshold</a:t>
            </a:r>
            <a:endParaRPr lang="en-US" sz="680" dirty="0"/>
          </a:p>
        </p:txBody>
      </p:sp>
      <p:sp>
        <p:nvSpPr>
          <p:cNvPr id="29" name="Text 2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2D6A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APPROVAL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Authorize the pilot with explicit evidence gates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E8E2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749040" y="3397910"/>
            <a:ext cx="1005840" cy="1005840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2D6A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19856" y="3068726"/>
            <a:ext cx="1664208" cy="1664208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D69C4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090672" y="2739542"/>
            <a:ext cx="2322576" cy="2322576"/>
          </a:xfrm>
          <a:prstGeom prst="ellipse">
            <a:avLst/>
          </a:prstGeom>
          <a:solidFill>
            <a:srgbClr val="E8E2C8">
              <a:alpha val="0"/>
            </a:srgbClr>
          </a:solidFill>
          <a:ln w="31750">
            <a:solidFill>
              <a:srgbClr val="2D6A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61488" y="2410358"/>
            <a:ext cx="2980944" cy="2980944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D69C4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432304" y="2081174"/>
            <a:ext cx="3639312" cy="3639312"/>
          </a:xfrm>
          <a:prstGeom prst="ellipse">
            <a:avLst/>
          </a:prstGeom>
          <a:solidFill>
            <a:srgbClr val="E8E2C8">
              <a:alpha val="0"/>
            </a:srgbClr>
          </a:solidFill>
          <a:ln w="10160">
            <a:solidFill>
              <a:srgbClr val="2D6A4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95528" y="2748686"/>
            <a:ext cx="6912864" cy="2227478"/>
          </a:xfrm>
          <a:prstGeom prst="line">
            <a:avLst/>
          </a:prstGeom>
          <a:noFill/>
          <a:ln w="15240">
            <a:solidFill>
              <a:srgbClr val="233A3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14984" y="3611880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6424" y="3794760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942447" y="4636008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033887" y="4818888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69910" y="3099816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61350" y="3282696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797373" y="4123944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888813" y="4306824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724835" y="2587752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16275" y="2770632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652298" y="3611880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743738" y="3794760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579761" y="4636008"/>
            <a:ext cx="182880" cy="182880"/>
          </a:xfrm>
          <a:prstGeom prst="ellipse">
            <a:avLst/>
          </a:prstGeom>
          <a:solidFill>
            <a:srgbClr val="D69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671201" y="4818888"/>
            <a:ext cx="0" cy="164592"/>
          </a:xfrm>
          <a:prstGeom prst="line">
            <a:avLst/>
          </a:prstGeom>
          <a:noFill/>
          <a:ln w="10160">
            <a:solidFill>
              <a:srgbClr val="233A3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the illustrative budget, schedule, decision conditions, owner, and immediate next action.</a:t>
            </a:r>
            <a:endParaRPr lang="en-US" sz="1240" dirty="0"/>
          </a:p>
        </p:txBody>
      </p:sp>
      <p:sp>
        <p:nvSpPr>
          <p:cNvPr id="26" name="Shape 24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E8E2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D6A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$420K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budget</a:t>
            </a:r>
            <a:endParaRPr lang="en-US" sz="680" dirty="0"/>
          </a:p>
        </p:txBody>
      </p:sp>
      <p:sp>
        <p:nvSpPr>
          <p:cNvPr id="29" name="Text 2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33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Urban Canopy Restoration Proposal</dc:title>
  <dc:subject>Original editable PowerPoint template</dc:subject>
  <dc:creator>FreeAIPPT</dc:creator>
  <cp:lastModifiedBy>FreeAIPPT</cp:lastModifiedBy>
  <cp:revision>1</cp:revision>
  <dcterms:created xsi:type="dcterms:W3CDTF">2026-09-11T21:35:06Z</dcterms:created>
  <dcterms:modified xsi:type="dcterms:W3CDTF">2026-09-11T21:35:06Z</dcterms:modified>
</cp:coreProperties>
</file>