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SUBSCRIPTION PLAN · MODEL 01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recurring value visible before scaling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676656" y="32461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decision-ready plan connecting customer need, recurring value, acquisition, retention, operations, risk and the next evidence gate.</a:t>
            </a:r>
            <a:endParaRPr lang="en-US" sz="1130" dirty="0"/>
          </a:p>
        </p:txBody>
      </p:sp>
      <p:sp>
        <p:nvSpPr>
          <p:cNvPr id="5" name="Shape 3"/>
          <p:cNvSpPr/>
          <p:nvPr/>
        </p:nvSpPr>
        <p:spPr>
          <a:xfrm>
            <a:off x="676656" y="5010912"/>
            <a:ext cx="4480560" cy="457200"/>
          </a:xfrm>
          <a:prstGeom prst="roundRect">
            <a:avLst>
              <a:gd name="adj" fmla="val 16000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5157216"/>
            <a:ext cx="4023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6080760" y="594360"/>
            <a:ext cx="5440680" cy="5596128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80760" y="594360"/>
            <a:ext cx="544068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336792" y="1216152"/>
            <a:ext cx="492861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5080" y="105156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11" name="Shape 9"/>
          <p:cNvSpPr/>
          <p:nvPr/>
        </p:nvSpPr>
        <p:spPr>
          <a:xfrm>
            <a:off x="7772400" y="1024128"/>
            <a:ext cx="105156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30640" y="1024128"/>
            <a:ext cx="105156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88880" y="1024128"/>
            <a:ext cx="105156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36792" y="2008632"/>
            <a:ext cx="492861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55080" y="18440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7772400" y="1816608"/>
            <a:ext cx="105156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30640" y="1816608"/>
            <a:ext cx="105156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88880" y="1816608"/>
            <a:ext cx="105156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36792" y="2801112"/>
            <a:ext cx="492861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55080" y="263652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7772400" y="2609088"/>
            <a:ext cx="105156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30640" y="2609088"/>
            <a:ext cx="105156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88880" y="2609088"/>
            <a:ext cx="105156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36792" y="3593592"/>
            <a:ext cx="492861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55080" y="342900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7772400" y="3401568"/>
            <a:ext cx="105156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30640" y="3401568"/>
            <a:ext cx="105156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088880" y="3401568"/>
            <a:ext cx="105156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36792" y="4386072"/>
            <a:ext cx="492861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55080" y="42214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31" name="Shape 29"/>
          <p:cNvSpPr/>
          <p:nvPr/>
        </p:nvSpPr>
        <p:spPr>
          <a:xfrm>
            <a:off x="7772400" y="4194048"/>
            <a:ext cx="105156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930640" y="4194048"/>
            <a:ext cx="105156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088880" y="4194048"/>
            <a:ext cx="105156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336792" y="5178552"/>
            <a:ext cx="492861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55080" y="501396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6" name="Shape 34"/>
          <p:cNvSpPr/>
          <p:nvPr/>
        </p:nvSpPr>
        <p:spPr>
          <a:xfrm>
            <a:off x="7772400" y="4986528"/>
            <a:ext cx="105156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930640" y="4986528"/>
            <a:ext cx="105156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088880" y="4986528"/>
            <a:ext cx="105156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CUSTOMER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repeated job creates room for a subscription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717804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263347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4688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2286000" y="2441448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023360" y="2441448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0" y="2441448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3156204"/>
            <a:ext cx="666597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1612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2286000" y="2964180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2964180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60720" y="2964180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392" y="3678936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514344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2286000" y="3486912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3360" y="3486912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60720" y="3486912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0392" y="4201668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037076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2286000" y="4009644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4009644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760720" y="4009644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724400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559808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86000" y="4532376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23360" y="4532376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4532376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" y="524713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" y="50825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4" name="Shape 32"/>
          <p:cNvSpPr/>
          <p:nvPr/>
        </p:nvSpPr>
        <p:spPr>
          <a:xfrm>
            <a:off x="2286000" y="5055108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5055108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60720" y="5055108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user, trigger, current workaround, frequency and consequence before choosing a price.</a:t>
            </a:r>
            <a:endParaRPr lang="en-US" sz="1160" dirty="0"/>
          </a:p>
        </p:txBody>
      </p:sp>
      <p:sp>
        <p:nvSpPr>
          <p:cNvPr id="38" name="Shape 36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moments*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VALUE LOOP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service must earn renewal every cycle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717804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263347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4688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2286000" y="2441448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023360" y="2441448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0" y="2441448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3156204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1612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2286000" y="2964180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2964180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60720" y="2964180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392" y="3678936"/>
            <a:ext cx="666597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514344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2286000" y="3486912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3360" y="3486912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60720" y="3486912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0392" y="4201668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037076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2286000" y="4009644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4009644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760720" y="4009644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724400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559808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86000" y="4532376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23360" y="4532376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4532376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" y="524713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" y="50825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4" name="Shape 32"/>
          <p:cNvSpPr/>
          <p:nvPr/>
        </p:nvSpPr>
        <p:spPr>
          <a:xfrm>
            <a:off x="2286000" y="5055108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5055108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60720" y="5055108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what arrives, how it is used, what outcome follows and why the next cycle remains useful.</a:t>
            </a:r>
            <a:endParaRPr lang="en-US" sz="1160" dirty="0"/>
          </a:p>
        </p:txBody>
      </p:sp>
      <p:sp>
        <p:nvSpPr>
          <p:cNvPr id="38" name="Shape 36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loop*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ECONOMICS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Contribution margin depends on four assumptions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717804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263347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4688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2286000" y="2441448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023360" y="2441448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0" y="2441448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3156204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1612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2286000" y="2964180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2964180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60720" y="2964180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392" y="3678936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514344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2286000" y="3486912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3360" y="3486912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60720" y="3486912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0392" y="4201668"/>
            <a:ext cx="666597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037076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2286000" y="4009644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4009644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760720" y="4009644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724400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559808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86000" y="4532376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23360" y="4532376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4532376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" y="524713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" y="50825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4" name="Shape 32"/>
          <p:cNvSpPr/>
          <p:nvPr/>
        </p:nvSpPr>
        <p:spPr>
          <a:xfrm>
            <a:off x="2286000" y="5055108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5055108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60720" y="5055108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illustrative price, service cost, acquisition cost and retention inputs with their evidence source.</a:t>
            </a:r>
            <a:endParaRPr lang="en-US" sz="1160" dirty="0"/>
          </a:p>
        </p:txBody>
      </p:sp>
      <p:sp>
        <p:nvSpPr>
          <p:cNvPr id="38" name="Shape 36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$24 MRR*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ACQUISITION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with one reachable channel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717804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263347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4688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2286000" y="2441448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023360" y="2441448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0" y="2441448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3156204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1612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2286000" y="2964180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2964180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60720" y="2964180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392" y="3678936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514344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2286000" y="3486912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3360" y="3486912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60720" y="3486912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0392" y="4201668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037076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2286000" y="4009644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4009644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760720" y="4009644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724400"/>
            <a:ext cx="666597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559808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86000" y="4532376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23360" y="4532376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4532376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" y="524713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" y="50825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4" name="Shape 32"/>
          <p:cNvSpPr/>
          <p:nvPr/>
        </p:nvSpPr>
        <p:spPr>
          <a:xfrm>
            <a:off x="2286000" y="5055108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5055108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60720" y="5055108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audience, promise, proof asset, conversion event, owner and a bounded test budget.</a:t>
            </a:r>
            <a:endParaRPr lang="en-US" sz="1160" dirty="0"/>
          </a:p>
        </p:txBody>
      </p:sp>
      <p:sp>
        <p:nvSpPr>
          <p:cNvPr id="38" name="Shape 36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weeks*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OPERATIONS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 protects the recurring promise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717804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263347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4688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2286000" y="2441448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023360" y="2441448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0" y="2441448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3156204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1612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2286000" y="2964180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2964180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60720" y="2964180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392" y="3678936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514344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2286000" y="3486912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3360" y="3486912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60720" y="3486912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0392" y="4201668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037076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2286000" y="4009644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4009644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760720" y="4009644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724400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559808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86000" y="4532376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23360" y="4532376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4532376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" y="5247132"/>
            <a:ext cx="666597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" y="50825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4" name="Shape 32"/>
          <p:cNvSpPr/>
          <p:nvPr/>
        </p:nvSpPr>
        <p:spPr>
          <a:xfrm>
            <a:off x="2286000" y="5055108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5055108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60720" y="5055108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fulfillment, support, quality checks, exception handling and the threshold for adding resources.</a:t>
            </a:r>
            <a:endParaRPr lang="en-US" sz="1160" dirty="0"/>
          </a:p>
        </p:txBody>
      </p:sp>
      <p:sp>
        <p:nvSpPr>
          <p:cNvPr id="38" name="Shape 36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 seats*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RISK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assumption most likely to break the model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717804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2633472"/>
            <a:ext cx="666597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4688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2286000" y="2441448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023360" y="2441448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0" y="2441448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3156204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1612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2286000" y="2964180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2964180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60720" y="2964180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392" y="3678936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514344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2286000" y="3486912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3360" y="3486912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60720" y="3486912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0392" y="4201668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037076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2286000" y="4009644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4009644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760720" y="4009644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724400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559808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86000" y="4532376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23360" y="4532376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4532376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" y="524713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" y="50825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4" name="Shape 32"/>
          <p:cNvSpPr/>
          <p:nvPr/>
        </p:nvSpPr>
        <p:spPr>
          <a:xfrm>
            <a:off x="2286000" y="5055108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5055108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60720" y="5055108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churn, service burden, seasonality, concentration and stop rules with accountable owners.</a:t>
            </a:r>
            <a:endParaRPr lang="en-US" sz="1160" dirty="0"/>
          </a:p>
        </p:txBody>
      </p:sp>
      <p:sp>
        <p:nvSpPr>
          <p:cNvPr id="38" name="Shape 36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checks*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GATE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 the next proof point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6F3EB"/>
          </a:solidFill>
          <a:ln w="12700">
            <a:solidFill>
              <a:srgbClr val="1825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7178040" cy="347472"/>
          </a:xfrm>
          <a:prstGeom prst="rect">
            <a:avLst/>
          </a:prstGeom>
          <a:solidFill>
            <a:srgbClr val="1825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392" y="263347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46888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ASSUMPTION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2286000" y="2441448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023360" y="2441448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0" y="2441448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" y="3156204"/>
            <a:ext cx="6665976" cy="0"/>
          </a:xfrm>
          <a:prstGeom prst="line">
            <a:avLst/>
          </a:prstGeom>
          <a:noFill/>
          <a:ln w="25400">
            <a:solidFill>
              <a:srgbClr val="61D8C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91612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2286000" y="2964180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0" y="2964180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60720" y="2964180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0392" y="3678936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3514344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OWNER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2286000" y="3486912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23360" y="3486912"/>
            <a:ext cx="1630680" cy="210312"/>
          </a:xfrm>
          <a:prstGeom prst="rect">
            <a:avLst/>
          </a:prstGeom>
          <a:solidFill>
            <a:srgbClr val="E86F51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60720" y="3486912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0392" y="4201668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037076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COST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2286000" y="4009644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4009644"/>
            <a:ext cx="1630680" cy="210312"/>
          </a:xfrm>
          <a:prstGeom prst="rect">
            <a:avLst/>
          </a:prstGeom>
          <a:solidFill>
            <a:srgbClr val="DDF3E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760720" y="4009644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0392" y="4724400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8680" y="4559808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86000" y="4532376"/>
            <a:ext cx="1630680" cy="210312"/>
          </a:xfrm>
          <a:prstGeom prst="rect">
            <a:avLst/>
          </a:prstGeom>
          <a:solidFill>
            <a:srgbClr val="DDF3E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23360" y="4532376"/>
            <a:ext cx="1630680" cy="210312"/>
          </a:xfrm>
          <a:prstGeom prst="rect">
            <a:avLst/>
          </a:prstGeom>
          <a:solidFill>
            <a:srgbClr val="61D8C6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760720" y="4532376"/>
            <a:ext cx="1630680" cy="210312"/>
          </a:xfrm>
          <a:prstGeom prst="rect">
            <a:avLst/>
          </a:prstGeom>
          <a:solidFill>
            <a:srgbClr val="F0C75E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0392" y="5247132"/>
            <a:ext cx="6665976" cy="0"/>
          </a:xfrm>
          <a:prstGeom prst="line">
            <a:avLst/>
          </a:prstGeom>
          <a:noFill/>
          <a:ln w="7620">
            <a:solidFill>
              <a:srgbClr val="C8CDC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8680" y="5082540"/>
            <a:ext cx="1325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DATE</a:t>
            </a:r>
            <a:endParaRPr lang="en-US" sz="550" dirty="0"/>
          </a:p>
        </p:txBody>
      </p:sp>
      <p:sp>
        <p:nvSpPr>
          <p:cNvPr id="34" name="Shape 32"/>
          <p:cNvSpPr/>
          <p:nvPr/>
        </p:nvSpPr>
        <p:spPr>
          <a:xfrm>
            <a:off x="2286000" y="5055108"/>
            <a:ext cx="1630680" cy="210312"/>
          </a:xfrm>
          <a:prstGeom prst="rect">
            <a:avLst/>
          </a:prstGeom>
          <a:solidFill>
            <a:srgbClr val="61D8C6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23360" y="5055108"/>
            <a:ext cx="1630680" cy="210312"/>
          </a:xfrm>
          <a:prstGeom prst="rect">
            <a:avLst/>
          </a:prstGeom>
          <a:solidFill>
            <a:srgbClr val="F0C75E">
              <a:alpha val="4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60720" y="5055108"/>
            <a:ext cx="1630680" cy="210312"/>
          </a:xfrm>
          <a:prstGeom prst="rect">
            <a:avLst/>
          </a:prstGeom>
          <a:solidFill>
            <a:srgbClr val="E86F51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an illustrative budget, experiment, success threshold, decision date and named owner.</a:t>
            </a:r>
            <a:endParaRPr lang="en-US" sz="1160" dirty="0"/>
          </a:p>
        </p:txBody>
      </p:sp>
      <p:sp>
        <p:nvSpPr>
          <p:cNvPr id="38" name="Shape 36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DDF3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1D8C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$80K*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825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Subscription Unit Economics Plan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