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95160" y="822960"/>
            <a:ext cx="4343400" cy="4389120"/>
          </a:xfrm>
          <a:prstGeom prst="parallelogram">
            <a:avLst>
              <a:gd name="adj" fmla="val 2526"/>
            </a:avLst>
          </a:prstGeom>
          <a:solidFill>
            <a:srgbClr val="292E3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995160" y="5212080"/>
            <a:ext cx="4343400" cy="457200"/>
          </a:xfrm>
          <a:prstGeom prst="rect">
            <a:avLst>
              <a:gd name="adj" fmla="val 24000"/>
            </a:avLst>
          </a:prstGeom>
          <a:solidFill>
            <a:srgbClr val="B45A2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85800"/>
            <a:ext cx="5943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 PROPOSAL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325880"/>
            <a:ext cx="58521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 the study before committing to the roof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640080" y="3886200"/>
            <a:ext cx="5577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school solar feasibility proposal for defining site questions, survey scope, illustrative evidence, review gates and the decision needed before implementation.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726680" y="1920240"/>
            <a:ext cx="2651760" cy="0"/>
          </a:xfrm>
          <a:prstGeom prst="line">
            <a:avLst/>
          </a:prstGeom>
          <a:noFill/>
          <a:ln w="25400">
            <a:solidFill>
              <a:srgbClr val="FBF8F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26680" y="2606040"/>
            <a:ext cx="2651760" cy="0"/>
          </a:xfrm>
          <a:prstGeom prst="line">
            <a:avLst/>
          </a:prstGeom>
          <a:noFill/>
          <a:ln w="25400">
            <a:solidFill>
              <a:srgbClr val="FBF8F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26680" y="3291840"/>
            <a:ext cx="2651760" cy="0"/>
          </a:xfrm>
          <a:prstGeom prst="line">
            <a:avLst/>
          </a:prstGeom>
          <a:noFill/>
          <a:ln w="25400">
            <a:solidFill>
              <a:srgbClr val="FBF8F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26680" y="3977640"/>
            <a:ext cx="2651760" cy="0"/>
          </a:xfrm>
          <a:prstGeom prst="line">
            <a:avLst/>
          </a:prstGeom>
          <a:noFill/>
          <a:ln w="25400">
            <a:solidFill>
              <a:srgbClr val="FBF8F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5669280"/>
            <a:ext cx="5943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SITE / OPTIONS / DECISION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92E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292608" cy="5440680"/>
          </a:xfrm>
          <a:prstGeom prst="parallelogram">
            <a:avLst>
              <a:gd name="adj" fmla="val 37500"/>
            </a:avLst>
          </a:prstGeom>
          <a:solidFill>
            <a:srgbClr val="B45A2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05840" y="502920"/>
            <a:ext cx="7772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CONTEXT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05840" y="9144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92E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Frame the decision the school needs to make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1005840" y="1965960"/>
            <a:ext cx="77724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site question without assuming project suitability.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buildings*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1005840" y="2880360"/>
            <a:ext cx="3246120" cy="438912"/>
          </a:xfrm>
          <a:prstGeom prst="parallelogram">
            <a:avLst>
              <a:gd name="adj" fmla="val 25000"/>
            </a:avLst>
          </a:prstGeom>
          <a:solidFill>
            <a:srgbClr val="B45A2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365760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Need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97280" y="4215384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facilities objective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097280" y="5394960"/>
            <a:ext cx="2926080" cy="0"/>
          </a:xfrm>
          <a:prstGeom prst="line">
            <a:avLst/>
          </a:prstGeom>
          <a:noFill/>
          <a:ln w="12700">
            <a:solidFill>
              <a:srgbClr val="292E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35424" y="2880360"/>
            <a:ext cx="3246120" cy="438912"/>
          </a:xfrm>
          <a:prstGeom prst="parallelogram">
            <a:avLst>
              <a:gd name="adj" fmla="val 25000"/>
            </a:avLst>
          </a:prstGeom>
          <a:solidFill>
            <a:srgbClr val="D4A64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26864" y="365760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Site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626864" y="4215384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the areas under review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626864" y="5394960"/>
            <a:ext cx="2926080" cy="0"/>
          </a:xfrm>
          <a:prstGeom prst="line">
            <a:avLst/>
          </a:prstGeom>
          <a:noFill/>
          <a:ln w="12700">
            <a:solidFill>
              <a:srgbClr val="292E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065008" y="2880360"/>
            <a:ext cx="3246120" cy="438912"/>
          </a:xfrm>
          <a:prstGeom prst="parallelogram">
            <a:avLst>
              <a:gd name="adj" fmla="val 25000"/>
            </a:avLst>
          </a:prstGeom>
          <a:solidFill>
            <a:srgbClr val="B45A2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56448" y="365760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156448" y="4215384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what the feasibility study should resolve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8156448" y="5394960"/>
            <a:ext cx="2926080" cy="0"/>
          </a:xfrm>
          <a:prstGeom prst="line">
            <a:avLst/>
          </a:prstGeom>
          <a:noFill/>
          <a:ln w="12700">
            <a:solidFill>
              <a:srgbClr val="292E3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05840" y="589788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TO CONFIRM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92E3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292608" cy="5440680"/>
          </a:xfrm>
          <a:prstGeom prst="parallelogram">
            <a:avLst>
              <a:gd name="adj" fmla="val 37500"/>
            </a:avLst>
          </a:prstGeom>
          <a:solidFill>
            <a:srgbClr val="B45A2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05840" y="502920"/>
            <a:ext cx="7772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SCOPE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05840" y="9144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92E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Separate the study from the installation project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1005840" y="1965960"/>
            <a:ext cx="77724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what will be assessed and what remains outside scope.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workstreams*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1005840" y="2880360"/>
            <a:ext cx="3246120" cy="438912"/>
          </a:xfrm>
          <a:prstGeom prst="parallelogram">
            <a:avLst>
              <a:gd name="adj" fmla="val 25000"/>
            </a:avLst>
          </a:prstGeom>
          <a:solidFill>
            <a:srgbClr val="B45A2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365760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97280" y="4215384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Request qualified structural and access review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097280" y="5394960"/>
            <a:ext cx="2926080" cy="0"/>
          </a:xfrm>
          <a:prstGeom prst="line">
            <a:avLst/>
          </a:prstGeom>
          <a:noFill/>
          <a:ln w="12700">
            <a:solidFill>
              <a:srgbClr val="292E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35424" y="2880360"/>
            <a:ext cx="3246120" cy="438912"/>
          </a:xfrm>
          <a:prstGeom prst="parallelogram">
            <a:avLst>
              <a:gd name="adj" fmla="val 25000"/>
            </a:avLst>
          </a:prstGeom>
          <a:solidFill>
            <a:srgbClr val="D4A64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26864" y="365760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Energy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626864" y="4215384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Collect verified usage information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626864" y="5394960"/>
            <a:ext cx="2926080" cy="0"/>
          </a:xfrm>
          <a:prstGeom prst="line">
            <a:avLst/>
          </a:prstGeom>
          <a:noFill/>
          <a:ln w="12700">
            <a:solidFill>
              <a:srgbClr val="292E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065008" y="2880360"/>
            <a:ext cx="3246120" cy="438912"/>
          </a:xfrm>
          <a:prstGeom prst="parallelogram">
            <a:avLst>
              <a:gd name="adj" fmla="val 25000"/>
            </a:avLst>
          </a:prstGeom>
          <a:solidFill>
            <a:srgbClr val="B45A2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56448" y="365760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Options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156448" y="4215384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a bounded set of alternatives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8156448" y="5394960"/>
            <a:ext cx="2926080" cy="0"/>
          </a:xfrm>
          <a:prstGeom prst="line">
            <a:avLst/>
          </a:prstGeom>
          <a:noFill/>
          <a:ln w="12700">
            <a:solidFill>
              <a:srgbClr val="292E3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05840" y="589788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STRUCTURE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92E3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292608" cy="5440680"/>
          </a:xfrm>
          <a:prstGeom prst="parallelogram">
            <a:avLst>
              <a:gd name="adj" fmla="val 37500"/>
            </a:avLst>
          </a:prstGeom>
          <a:solidFill>
            <a:srgbClr val="B45A2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05840" y="502920"/>
            <a:ext cx="7772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EVIDENCE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05840" y="9144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92E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Replace assumptions with site-specific records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1005840" y="1965960"/>
            <a:ext cx="77724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illustrative inputs until owners confirm the data.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36 records*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1005840" y="2880360"/>
            <a:ext cx="3246120" cy="438912"/>
          </a:xfrm>
          <a:prstGeom prst="parallelogram">
            <a:avLst>
              <a:gd name="adj" fmla="val 25000"/>
            </a:avLst>
          </a:prstGeom>
          <a:solidFill>
            <a:srgbClr val="B45A2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365760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Usage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97280" y="4215384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the source and time coverage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097280" y="5394960"/>
            <a:ext cx="2926080" cy="0"/>
          </a:xfrm>
          <a:prstGeom prst="line">
            <a:avLst/>
          </a:prstGeom>
          <a:noFill/>
          <a:ln w="12700">
            <a:solidFill>
              <a:srgbClr val="292E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35424" y="2880360"/>
            <a:ext cx="3246120" cy="438912"/>
          </a:xfrm>
          <a:prstGeom prst="parallelogram">
            <a:avLst>
              <a:gd name="adj" fmla="val 25000"/>
            </a:avLst>
          </a:prstGeom>
          <a:solidFill>
            <a:srgbClr val="D4A64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26864" y="365760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626864" y="4215384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known site constraints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626864" y="5394960"/>
            <a:ext cx="2926080" cy="0"/>
          </a:xfrm>
          <a:prstGeom prst="line">
            <a:avLst/>
          </a:prstGeom>
          <a:noFill/>
          <a:ln w="12700">
            <a:solidFill>
              <a:srgbClr val="292E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065008" y="2880360"/>
            <a:ext cx="3246120" cy="438912"/>
          </a:xfrm>
          <a:prstGeom prst="parallelogram">
            <a:avLst>
              <a:gd name="adj" fmla="val 25000"/>
            </a:avLst>
          </a:prstGeom>
          <a:solidFill>
            <a:srgbClr val="B45A2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56448" y="365760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Costs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156448" y="4215384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 the basis of each estimate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8156448" y="5394960"/>
            <a:ext cx="2926080" cy="0"/>
          </a:xfrm>
          <a:prstGeom prst="line">
            <a:avLst/>
          </a:prstGeom>
          <a:noFill/>
          <a:ln w="12700">
            <a:solidFill>
              <a:srgbClr val="292E3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05840" y="589788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TO VERIFY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92E3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292608" cy="5440680"/>
          </a:xfrm>
          <a:prstGeom prst="parallelogram">
            <a:avLst>
              <a:gd name="adj" fmla="val 37500"/>
            </a:avLst>
          </a:prstGeom>
          <a:solidFill>
            <a:srgbClr val="B45A2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05840" y="502920"/>
            <a:ext cx="7772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METHOD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05840" y="9144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92E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Compare options against explicit criteria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1005840" y="1965960"/>
            <a:ext cx="77724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who reviews evidence and unresolved questions.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gates*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1005840" y="2880360"/>
            <a:ext cx="3246120" cy="438912"/>
          </a:xfrm>
          <a:prstGeom prst="parallelogram">
            <a:avLst>
              <a:gd name="adj" fmla="val 25000"/>
            </a:avLst>
          </a:prstGeom>
          <a:solidFill>
            <a:srgbClr val="B45A2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365760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Survey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97280" y="4215384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the information needed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097280" y="5394960"/>
            <a:ext cx="2926080" cy="0"/>
          </a:xfrm>
          <a:prstGeom prst="line">
            <a:avLst/>
          </a:prstGeom>
          <a:noFill/>
          <a:ln w="12700">
            <a:solidFill>
              <a:srgbClr val="292E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35424" y="2880360"/>
            <a:ext cx="3246120" cy="438912"/>
          </a:xfrm>
          <a:prstGeom prst="parallelogram">
            <a:avLst>
              <a:gd name="adj" fmla="val 25000"/>
            </a:avLst>
          </a:prstGeom>
          <a:solidFill>
            <a:srgbClr val="D4A64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26864" y="365760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Assess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626864" y="4215384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alternatives with specialists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626864" y="5394960"/>
            <a:ext cx="2926080" cy="0"/>
          </a:xfrm>
          <a:prstGeom prst="line">
            <a:avLst/>
          </a:prstGeom>
          <a:noFill/>
          <a:ln w="12700">
            <a:solidFill>
              <a:srgbClr val="292E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065008" y="2880360"/>
            <a:ext cx="3246120" cy="438912"/>
          </a:xfrm>
          <a:prstGeom prst="parallelogram">
            <a:avLst>
              <a:gd name="adj" fmla="val 25000"/>
            </a:avLst>
          </a:prstGeom>
          <a:solidFill>
            <a:srgbClr val="B45A2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56448" y="365760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Recommend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156448" y="4215384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uncertainty alongside the recommendation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8156448" y="5394960"/>
            <a:ext cx="2926080" cy="0"/>
          </a:xfrm>
          <a:prstGeom prst="line">
            <a:avLst/>
          </a:prstGeom>
          <a:noFill/>
          <a:ln w="12700">
            <a:solidFill>
              <a:srgbClr val="292E3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05840" y="589788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METHOD &amp; OWNERSHIP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92E3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292608" cy="5440680"/>
          </a:xfrm>
          <a:prstGeom prst="parallelogram">
            <a:avLst>
              <a:gd name="adj" fmla="val 37500"/>
            </a:avLst>
          </a:prstGeom>
          <a:solidFill>
            <a:srgbClr val="B45A2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05840" y="502920"/>
            <a:ext cx="7772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WORK PLAN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05840" y="9144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92E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Make each review a usable decision point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1005840" y="1965960"/>
            <a:ext cx="77724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Schedule access and specialist input before final reporting.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weeks*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1005840" y="2880360"/>
            <a:ext cx="3246120" cy="438912"/>
          </a:xfrm>
          <a:prstGeom prst="parallelogram">
            <a:avLst>
              <a:gd name="adj" fmla="val 25000"/>
            </a:avLst>
          </a:prstGeom>
          <a:solidFill>
            <a:srgbClr val="B45A2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365760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97280" y="4215384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Agree access and record owners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097280" y="5394960"/>
            <a:ext cx="2926080" cy="0"/>
          </a:xfrm>
          <a:prstGeom prst="line">
            <a:avLst/>
          </a:prstGeom>
          <a:noFill/>
          <a:ln w="12700">
            <a:solidFill>
              <a:srgbClr val="292E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35424" y="2880360"/>
            <a:ext cx="3246120" cy="438912"/>
          </a:xfrm>
          <a:prstGeom prst="parallelogram">
            <a:avLst>
              <a:gd name="adj" fmla="val 25000"/>
            </a:avLst>
          </a:prstGeom>
          <a:solidFill>
            <a:srgbClr val="D4A64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26864" y="365760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626864" y="4215384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Resolve missing information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626864" y="5394960"/>
            <a:ext cx="2926080" cy="0"/>
          </a:xfrm>
          <a:prstGeom prst="line">
            <a:avLst/>
          </a:prstGeom>
          <a:noFill/>
          <a:ln w="12700">
            <a:solidFill>
              <a:srgbClr val="292E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065008" y="2880360"/>
            <a:ext cx="3246120" cy="438912"/>
          </a:xfrm>
          <a:prstGeom prst="parallelogram">
            <a:avLst>
              <a:gd name="adj" fmla="val 25000"/>
            </a:avLst>
          </a:prstGeom>
          <a:solidFill>
            <a:srgbClr val="B45A2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56448" y="365760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Report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156448" y="4215384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 options and a documented next step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8156448" y="5394960"/>
            <a:ext cx="2926080" cy="0"/>
          </a:xfrm>
          <a:prstGeom prst="line">
            <a:avLst/>
          </a:prstGeom>
          <a:noFill/>
          <a:ln w="12700">
            <a:solidFill>
              <a:srgbClr val="292E3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05840" y="589788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STAGED PLAN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92E3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292608" cy="5440680"/>
          </a:xfrm>
          <a:prstGeom prst="parallelogram">
            <a:avLst>
              <a:gd name="adj" fmla="val 37500"/>
            </a:avLst>
          </a:prstGeom>
          <a:solidFill>
            <a:srgbClr val="B45A2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05840" y="502920"/>
            <a:ext cx="7772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LIMITATIONS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05840" y="9144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92E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Keep feasibility limits visible to the sponsor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1005840" y="1965960"/>
            <a:ext cx="77724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work that requires further professional review.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limits*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1005840" y="2880360"/>
            <a:ext cx="3246120" cy="438912"/>
          </a:xfrm>
          <a:prstGeom prst="parallelogram">
            <a:avLst>
              <a:gd name="adj" fmla="val 25000"/>
            </a:avLst>
          </a:prstGeom>
          <a:solidFill>
            <a:srgbClr val="B45A2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365760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Technical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97280" y="4215384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Defer design conclusions to specialists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097280" y="5394960"/>
            <a:ext cx="2926080" cy="0"/>
          </a:xfrm>
          <a:prstGeom prst="line">
            <a:avLst/>
          </a:prstGeom>
          <a:noFill/>
          <a:ln w="12700">
            <a:solidFill>
              <a:srgbClr val="292E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35424" y="2880360"/>
            <a:ext cx="3246120" cy="438912"/>
          </a:xfrm>
          <a:prstGeom prst="parallelogram">
            <a:avLst>
              <a:gd name="adj" fmla="val 25000"/>
            </a:avLst>
          </a:prstGeom>
          <a:solidFill>
            <a:srgbClr val="D4A64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26864" y="365760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Financial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626864" y="4215384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sensitivity to unverified inputs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626864" y="5394960"/>
            <a:ext cx="2926080" cy="0"/>
          </a:xfrm>
          <a:prstGeom prst="line">
            <a:avLst/>
          </a:prstGeom>
          <a:noFill/>
          <a:ln w="12700">
            <a:solidFill>
              <a:srgbClr val="292E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065008" y="2880360"/>
            <a:ext cx="3246120" cy="438912"/>
          </a:xfrm>
          <a:prstGeom prst="parallelogram">
            <a:avLst>
              <a:gd name="adj" fmla="val 25000"/>
            </a:avLst>
          </a:prstGeom>
          <a:solidFill>
            <a:srgbClr val="B45A2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56448" y="365760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Delivery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156448" y="4215384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permissions and access dependencies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8156448" y="5394960"/>
            <a:ext cx="2926080" cy="0"/>
          </a:xfrm>
          <a:prstGeom prst="line">
            <a:avLst/>
          </a:prstGeom>
          <a:noFill/>
          <a:ln w="12700">
            <a:solidFill>
              <a:srgbClr val="292E3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05840" y="589788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LIMITS TO REVIEW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92E3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292608" cy="5440680"/>
          </a:xfrm>
          <a:prstGeom prst="parallelogram">
            <a:avLst>
              <a:gd name="adj" fmla="val 37500"/>
            </a:avLst>
          </a:prstGeom>
          <a:solidFill>
            <a:srgbClr val="B45A2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05840" y="502920"/>
            <a:ext cx="7772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APPROVAL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05840" y="9144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92E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Authorize a bounded feasibility study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1005840" y="1965960"/>
            <a:ext cx="77724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scope, owner and the next review date.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study*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1005840" y="2880360"/>
            <a:ext cx="3246120" cy="438912"/>
          </a:xfrm>
          <a:prstGeom prst="parallelogram">
            <a:avLst>
              <a:gd name="adj" fmla="val 25000"/>
            </a:avLst>
          </a:prstGeom>
          <a:solidFill>
            <a:srgbClr val="B45A2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365760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Scope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97280" y="4215384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 the agreed assessment work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097280" y="5394960"/>
            <a:ext cx="2926080" cy="0"/>
          </a:xfrm>
          <a:prstGeom prst="line">
            <a:avLst/>
          </a:prstGeom>
          <a:noFill/>
          <a:ln w="12700">
            <a:solidFill>
              <a:srgbClr val="292E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35424" y="2880360"/>
            <a:ext cx="3246120" cy="438912"/>
          </a:xfrm>
          <a:prstGeom prst="parallelogram">
            <a:avLst>
              <a:gd name="adj" fmla="val 25000"/>
            </a:avLst>
          </a:prstGeom>
          <a:solidFill>
            <a:srgbClr val="D4A64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26864" y="365760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626864" y="4215384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person who accepts the report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626864" y="5394960"/>
            <a:ext cx="2926080" cy="0"/>
          </a:xfrm>
          <a:prstGeom prst="line">
            <a:avLst/>
          </a:prstGeom>
          <a:noFill/>
          <a:ln w="12700">
            <a:solidFill>
              <a:srgbClr val="292E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065008" y="2880360"/>
            <a:ext cx="3246120" cy="438912"/>
          </a:xfrm>
          <a:prstGeom prst="parallelogram">
            <a:avLst>
              <a:gd name="adj" fmla="val 25000"/>
            </a:avLst>
          </a:prstGeom>
          <a:solidFill>
            <a:srgbClr val="B45A2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56448" y="365760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step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156448" y="4215384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the decision gate after evidence review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8156448" y="5394960"/>
            <a:ext cx="2926080" cy="0"/>
          </a:xfrm>
          <a:prstGeom prst="line">
            <a:avLst/>
          </a:prstGeom>
          <a:noFill/>
          <a:ln w="12700">
            <a:solidFill>
              <a:srgbClr val="292E3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05840" y="589788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DECISION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92E3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92E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School Solar Feasibility Proposal PowerPoint Template</dc:title>
  <dc:subject>A school solar feasibility proposal for defining site questions, survey scope, illustrative evidence, review gates and the decision needed before implementation.</dc:subject>
  <dc:creator>FreeAIPPT</dc:creator>
  <cp:lastModifiedBy>FreeAIPPT</cp:lastModifiedBy>
  <cp:revision>1</cp:revision>
  <dcterms:created xsi:type="dcterms:W3CDTF">2026-10-20T19:10:06Z</dcterms:created>
  <dcterms:modified xsi:type="dcterms:W3CDTF">2026-10-20T19:10:06Z</dcterms:modified>
</cp:coreProperties>
</file>