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2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Q3 / SALES INTELLIGENCE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658368" y="1234440"/>
            <a:ext cx="6583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Sales Report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85800" y="24688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9C8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Performance, pipeline, and the decisions ahead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5800" y="3913632"/>
            <a:ext cx="2971800" cy="1417320"/>
          </a:xfrm>
          <a:prstGeom prst="roundRect">
            <a:avLst>
              <a:gd name="adj" fmla="val 3871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422452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960120" y="4617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$3.8M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023360" y="3913632"/>
            <a:ext cx="2971800" cy="1417320"/>
          </a:xfrm>
          <a:prstGeom prst="roundRect">
            <a:avLst>
              <a:gd name="adj" fmla="val 3871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0" y="422452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GROWTH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4297680" y="4617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+14%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7360920" y="3913632"/>
            <a:ext cx="2971800" cy="1417320"/>
          </a:xfrm>
          <a:prstGeom prst="roundRect">
            <a:avLst>
              <a:gd name="adj" fmla="val 3871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35240" y="422452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7635240" y="46177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3.9×</a:t>
            </a:r>
            <a:endParaRPr lang="en-US" sz="2600" dirty="0"/>
          </a:p>
        </p:txBody>
      </p:sp>
      <p:sp>
        <p:nvSpPr>
          <p:cNvPr id="14" name="Shape 12"/>
          <p:cNvSpPr/>
          <p:nvPr/>
        </p:nvSpPr>
        <p:spPr>
          <a:xfrm>
            <a:off x="685800" y="5925312"/>
            <a:ext cx="10469880" cy="0"/>
          </a:xfrm>
          <a:prstGeom prst="line">
            <a:avLst/>
          </a:prstGeom>
          <a:noFill/>
          <a:ln w="12700">
            <a:solidFill>
              <a:srgbClr val="3A484A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SCORECARD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finished ahead of the base plan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actual, target, prior period, and forecast without hiding the underlying mix.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$3.8M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quarterly revenue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TREND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Expansion now contributes more of the gain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new business, expansion, contraction, and churn to explain the movement.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+14%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 over year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PIPELINE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Coverage is strong but concentrated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stage conversion, age, source, and deal concentration—not only the headline multiple.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3.9×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pipeline coverage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SEGMENTS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Mid-market momentum offsets enterprise delay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segments using the same revenue, cycle, conversion, and retention measures.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3.4×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segment growth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WINS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strongest wins share one trigger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Extract repeatable buying signals from recent customers and connect them to the playbook.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wins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analyzed this quarter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RISKS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Two gaps could weaken the next quarter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exposure, leading indicator, accountable owner, and mitigation date.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risks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ownership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7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COMMITMENTS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7208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Convert the review into owned actions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32888"/>
            <a:ext cx="5852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three priorities, one owner each, and the next progress review.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635240" y="1170432"/>
            <a:ext cx="3566160" cy="1874520"/>
          </a:xfrm>
          <a:prstGeom prst="roundRect">
            <a:avLst>
              <a:gd name="adj" fmla="val 2927"/>
            </a:avLst>
          </a:prstGeom>
          <a:solidFill>
            <a:srgbClr val="2330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73568" y="1572768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C8F0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moves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8001000" y="234086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BC8C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next review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713232" y="4831690"/>
            <a:ext cx="768096" cy="590702"/>
          </a:xfrm>
          <a:prstGeom prst="roundRect">
            <a:avLst>
              <a:gd name="adj" fmla="val 9288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W1</a:t>
            </a:r>
            <a:endParaRPr lang="en-US" sz="650" dirty="0"/>
          </a:p>
        </p:txBody>
      </p:sp>
      <p:sp>
        <p:nvSpPr>
          <p:cNvPr id="11" name="Shape 9"/>
          <p:cNvSpPr/>
          <p:nvPr/>
        </p:nvSpPr>
        <p:spPr>
          <a:xfrm>
            <a:off x="1956816" y="4458614"/>
            <a:ext cx="768096" cy="963778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76272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W2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200400" y="4676242"/>
            <a:ext cx="768096" cy="746150"/>
          </a:xfrm>
          <a:prstGeom prst="roundRect">
            <a:avLst>
              <a:gd name="adj" fmla="val 735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19856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4443984" y="4132174"/>
            <a:ext cx="768096" cy="1290218"/>
          </a:xfrm>
          <a:prstGeom prst="roundRect">
            <a:avLst>
              <a:gd name="adj" fmla="val 7143"/>
            </a:avLst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W4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5687568" y="4303166"/>
            <a:ext cx="768096" cy="1119226"/>
          </a:xfrm>
          <a:prstGeom prst="roundRect">
            <a:avLst>
              <a:gd name="adj" fmla="val 7143"/>
            </a:avLst>
          </a:prstGeom>
          <a:solidFill>
            <a:srgbClr val="34434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07024" y="5596128"/>
            <a:ext cx="3291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A9B9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W5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7635240" y="3931920"/>
            <a:ext cx="3566160" cy="0"/>
          </a:xfrm>
          <a:prstGeom prst="line">
            <a:avLst/>
          </a:prstGeom>
          <a:noFill/>
          <a:ln w="12700">
            <a:solidFill>
              <a:srgbClr val="38484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42245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49D7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7635240" y="46451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Decide the next move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3" name="Text 21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Report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