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8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04672"/>
          </a:xfrm>
          <a:prstGeom prst="rect">
            <a:avLst>
              <a:gd name="adj" fmla="val 6818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29184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/ QUARTERLY REVIEW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7543800" y="4375404"/>
            <a:ext cx="475488" cy="1248156"/>
          </a:xfrm>
          <a:prstGeom prst="roundRect">
            <a:avLst>
              <a:gd name="adj" fmla="val 11538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57032" y="3810762"/>
            <a:ext cx="475488" cy="1812798"/>
          </a:xfrm>
          <a:prstGeom prst="roundRect">
            <a:avLst>
              <a:gd name="adj" fmla="val 11538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970264" y="3127248"/>
            <a:ext cx="475488" cy="2496312"/>
          </a:xfrm>
          <a:prstGeom prst="roundRect">
            <a:avLst>
              <a:gd name="adj" fmla="val 11538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683496" y="2265426"/>
            <a:ext cx="475488" cy="3358134"/>
          </a:xfrm>
          <a:prstGeom prst="roundRect">
            <a:avLst>
              <a:gd name="adj" fmla="val 11538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1444752"/>
            <a:ext cx="65379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Sales Performance Review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85800" y="3035808"/>
            <a:ext cx="5349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267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Numbers, causes, confidence, commitments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85800" y="4892040"/>
            <a:ext cx="5349240" cy="585216"/>
          </a:xfrm>
          <a:prstGeom prst="roundRect">
            <a:avLst>
              <a:gd name="adj" fmla="val 9375"/>
            </a:avLst>
          </a:prstGeom>
          <a:solidFill>
            <a:srgbClr val="F5ECD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5102352"/>
            <a:ext cx="4864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ACTUAL  103%     PIPELINE  3.2×     COMMIT  $4.1M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8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ATTAINMENT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25296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 reached plan with uneven contribution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3347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actual, target, prior period, and mix before discussing the headline result.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699248" y="1225296"/>
            <a:ext cx="3456432" cy="1965960"/>
          </a:xfrm>
          <a:prstGeom prst="roundRect">
            <a:avLst>
              <a:gd name="adj" fmla="val 2791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28432" y="16459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103%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46720" y="2487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2D6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attainment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717207"/>
            <a:ext cx="786384" cy="723473"/>
          </a:xfrm>
          <a:prstGeom prst="roundRect">
            <a:avLst>
              <a:gd name="adj" fmla="val 7583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75104" y="4308287"/>
            <a:ext cx="786384" cy="1132393"/>
          </a:xfrm>
          <a:prstGeom prst="roundRect">
            <a:avLst>
              <a:gd name="adj" fmla="val 6977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03704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36976" y="4528475"/>
            <a:ext cx="786384" cy="912205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98848" y="4056644"/>
            <a:ext cx="786384" cy="1384036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760720" y="4182466"/>
            <a:ext cx="786384" cy="1258214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9320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99248" y="4187952"/>
            <a:ext cx="3456432" cy="0"/>
          </a:xfrm>
          <a:prstGeom prst="line">
            <a:avLst/>
          </a:prstGeom>
          <a:noFill/>
          <a:ln w="38100">
            <a:solidFill>
              <a:srgbClr val="EF65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99248" y="446227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DECISION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BRIDGE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25296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Expansion offset slower new-logo growth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3347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new, expansion, contraction, churn, timing, and one-off effects.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699248" y="1225296"/>
            <a:ext cx="3456432" cy="1965960"/>
          </a:xfrm>
          <a:prstGeom prst="roundRect">
            <a:avLst>
              <a:gd name="adj" fmla="val 2791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28432" y="16459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+$420K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46720" y="2487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2D6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expansion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717207"/>
            <a:ext cx="786384" cy="723473"/>
          </a:xfrm>
          <a:prstGeom prst="roundRect">
            <a:avLst>
              <a:gd name="adj" fmla="val 7583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75104" y="4308287"/>
            <a:ext cx="786384" cy="1132393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03704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36976" y="4528475"/>
            <a:ext cx="786384" cy="912205"/>
          </a:xfrm>
          <a:prstGeom prst="roundRect">
            <a:avLst>
              <a:gd name="adj" fmla="val 6977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98848" y="4056644"/>
            <a:ext cx="786384" cy="1384036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760720" y="4182466"/>
            <a:ext cx="786384" cy="1258214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9320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99248" y="4187952"/>
            <a:ext cx="3456432" cy="0"/>
          </a:xfrm>
          <a:prstGeom prst="line">
            <a:avLst/>
          </a:prstGeom>
          <a:noFill/>
          <a:ln w="38100">
            <a:solidFill>
              <a:srgbClr val="EF65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99248" y="446227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DECISION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8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CONVERSION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25296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Discovery improved while proposal discipline slipped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3347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stage volume, conversion, age, loss reason, and behavior behind the change.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699248" y="1225296"/>
            <a:ext cx="3456432" cy="1965960"/>
          </a:xfrm>
          <a:prstGeom prst="roundRect">
            <a:avLst>
              <a:gd name="adj" fmla="val 2791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28432" y="16459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−6 pts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46720" y="2487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2D6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proposal conversion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717207"/>
            <a:ext cx="786384" cy="723473"/>
          </a:xfrm>
          <a:prstGeom prst="roundRect">
            <a:avLst>
              <a:gd name="adj" fmla="val 7583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75104" y="4308287"/>
            <a:ext cx="786384" cy="1132393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03704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36976" y="4528475"/>
            <a:ext cx="786384" cy="912205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98848" y="4056644"/>
            <a:ext cx="786384" cy="1384036"/>
          </a:xfrm>
          <a:prstGeom prst="roundRect">
            <a:avLst>
              <a:gd name="adj" fmla="val 6977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760720" y="4182466"/>
            <a:ext cx="786384" cy="1258214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9320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99248" y="4187952"/>
            <a:ext cx="3456432" cy="0"/>
          </a:xfrm>
          <a:prstGeom prst="line">
            <a:avLst/>
          </a:prstGeom>
          <a:noFill/>
          <a:ln w="38100">
            <a:solidFill>
              <a:srgbClr val="EF65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99248" y="446227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DECISION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PIPELINE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25296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Coverage is sufficient but timing is concentrated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3347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quality by stage, source, size, age, concentration, and verified next action.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699248" y="1225296"/>
            <a:ext cx="3456432" cy="1965960"/>
          </a:xfrm>
          <a:prstGeom prst="roundRect">
            <a:avLst>
              <a:gd name="adj" fmla="val 2791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28432" y="16459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3.2×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46720" y="2487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2D6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pipeline coverage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717207"/>
            <a:ext cx="786384" cy="723473"/>
          </a:xfrm>
          <a:prstGeom prst="roundRect">
            <a:avLst>
              <a:gd name="adj" fmla="val 7583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75104" y="4308287"/>
            <a:ext cx="786384" cy="1132393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03704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36976" y="4528475"/>
            <a:ext cx="786384" cy="912205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98848" y="4056644"/>
            <a:ext cx="786384" cy="1384036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760720" y="4182466"/>
            <a:ext cx="786384" cy="1258214"/>
          </a:xfrm>
          <a:prstGeom prst="roundRect">
            <a:avLst>
              <a:gd name="adj" fmla="val 6977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9320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99248" y="4187952"/>
            <a:ext cx="3456432" cy="0"/>
          </a:xfrm>
          <a:prstGeom prst="line">
            <a:avLst/>
          </a:prstGeom>
          <a:noFill/>
          <a:ln w="38100">
            <a:solidFill>
              <a:srgbClr val="EF65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99248" y="446227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DECISION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8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SEGMENTS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25296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Mid-market leads on speed and expansion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3347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consistent measures to compare segment economics, cycle, conversion, and retention.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699248" y="1225296"/>
            <a:ext cx="3456432" cy="1965960"/>
          </a:xfrm>
          <a:prstGeom prst="roundRect">
            <a:avLst>
              <a:gd name="adj" fmla="val 2791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28432" y="16459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 days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46720" y="2487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2D6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cycle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717207"/>
            <a:ext cx="786384" cy="723473"/>
          </a:xfrm>
          <a:prstGeom prst="roundRect">
            <a:avLst>
              <a:gd name="adj" fmla="val 7583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75104" y="4308287"/>
            <a:ext cx="786384" cy="1132393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03704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36976" y="4528475"/>
            <a:ext cx="786384" cy="912205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98848" y="4056644"/>
            <a:ext cx="786384" cy="1384036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760720" y="4182466"/>
            <a:ext cx="786384" cy="1258214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9320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99248" y="4187952"/>
            <a:ext cx="3456432" cy="0"/>
          </a:xfrm>
          <a:prstGeom prst="line">
            <a:avLst/>
          </a:prstGeom>
          <a:noFill/>
          <a:ln w="38100">
            <a:solidFill>
              <a:srgbClr val="EF65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99248" y="446227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DECISION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FORECAST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25296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Confidence depends on two customer decisions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3347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commit, best case, risk range, assumptions, and leading indicators.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699248" y="1225296"/>
            <a:ext cx="3456432" cy="1965960"/>
          </a:xfrm>
          <a:prstGeom prst="roundRect">
            <a:avLst>
              <a:gd name="adj" fmla="val 2791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28432" y="16459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$4.1M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46720" y="2487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2D6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commit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717207"/>
            <a:ext cx="786384" cy="723473"/>
          </a:xfrm>
          <a:prstGeom prst="roundRect">
            <a:avLst>
              <a:gd name="adj" fmla="val 7583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75104" y="4308287"/>
            <a:ext cx="786384" cy="1132393"/>
          </a:xfrm>
          <a:prstGeom prst="roundRect">
            <a:avLst>
              <a:gd name="adj" fmla="val 6977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03704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36976" y="4528475"/>
            <a:ext cx="786384" cy="912205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98848" y="4056644"/>
            <a:ext cx="786384" cy="1384036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760720" y="4182466"/>
            <a:ext cx="786384" cy="1258214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9320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99248" y="4187952"/>
            <a:ext cx="3456432" cy="0"/>
          </a:xfrm>
          <a:prstGeom prst="line">
            <a:avLst/>
          </a:prstGeom>
          <a:noFill/>
          <a:ln w="38100">
            <a:solidFill>
              <a:srgbClr val="EF65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99248" y="446227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DECISION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8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COMMITMENTS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25296"/>
            <a:ext cx="6903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934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insight into three coached behaviors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3347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owners, observable actions, expected signals, and the next review date.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699248" y="1225296"/>
            <a:ext cx="3456432" cy="1965960"/>
          </a:xfrm>
          <a:prstGeom prst="roundRect">
            <a:avLst>
              <a:gd name="adj" fmla="val 2791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28432" y="16459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EF65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moves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46720" y="24871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2D6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owned this month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717207"/>
            <a:ext cx="786384" cy="723473"/>
          </a:xfrm>
          <a:prstGeom prst="roundRect">
            <a:avLst>
              <a:gd name="adj" fmla="val 7583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75104" y="4308287"/>
            <a:ext cx="786384" cy="1132393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03704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36976" y="4528475"/>
            <a:ext cx="786384" cy="912205"/>
          </a:xfrm>
          <a:prstGeom prst="roundRect">
            <a:avLst>
              <a:gd name="adj" fmla="val 6977"/>
            </a:avLst>
          </a:prstGeom>
          <a:solidFill>
            <a:srgbClr val="EF65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98848" y="4056644"/>
            <a:ext cx="786384" cy="1384036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760720" y="4182466"/>
            <a:ext cx="786384" cy="1258214"/>
          </a:xfrm>
          <a:prstGeom prst="roundRect">
            <a:avLst>
              <a:gd name="adj" fmla="val 6977"/>
            </a:avLst>
          </a:prstGeom>
          <a:solidFill>
            <a:srgbClr val="29345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89320" y="5623560"/>
            <a:ext cx="310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99248" y="4187952"/>
            <a:ext cx="3456432" cy="0"/>
          </a:xfrm>
          <a:prstGeom prst="line">
            <a:avLst/>
          </a:prstGeom>
          <a:noFill/>
          <a:ln w="38100">
            <a:solidFill>
              <a:srgbClr val="EF65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99248" y="446227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DECISION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934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 Performance Review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