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529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230368"/>
            <a:ext cx="640080" cy="0"/>
          </a:xfrm>
          <a:prstGeom prst="line">
            <a:avLst/>
          </a:prstGeom>
          <a:noFill/>
          <a:ln w="76200">
            <a:solidFill>
              <a:srgbClr val="F1A52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737360" y="5230368"/>
            <a:ext cx="640080" cy="0"/>
          </a:xfrm>
          <a:prstGeom prst="line">
            <a:avLst/>
          </a:prstGeom>
          <a:noFill/>
          <a:ln w="76200">
            <a:solidFill>
              <a:srgbClr val="F1A52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971800" y="5230368"/>
            <a:ext cx="640080" cy="0"/>
          </a:xfrm>
          <a:prstGeom prst="line">
            <a:avLst/>
          </a:prstGeom>
          <a:noFill/>
          <a:ln w="76200">
            <a:solidFill>
              <a:srgbClr val="F1A52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206240" y="5230368"/>
            <a:ext cx="640080" cy="0"/>
          </a:xfrm>
          <a:prstGeom prst="line">
            <a:avLst/>
          </a:prstGeom>
          <a:noFill/>
          <a:ln w="76200">
            <a:solidFill>
              <a:srgbClr val="F1A52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40680" y="5230368"/>
            <a:ext cx="640080" cy="0"/>
          </a:xfrm>
          <a:prstGeom prst="line">
            <a:avLst/>
          </a:prstGeom>
          <a:noFill/>
          <a:ln w="76200">
            <a:solidFill>
              <a:srgbClr val="F1A52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75120" y="5230368"/>
            <a:ext cx="640080" cy="0"/>
          </a:xfrm>
          <a:prstGeom prst="line">
            <a:avLst/>
          </a:prstGeom>
          <a:noFill/>
          <a:ln w="76200">
            <a:solidFill>
              <a:srgbClr val="F1A52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909560" y="5230368"/>
            <a:ext cx="640080" cy="0"/>
          </a:xfrm>
          <a:prstGeom prst="line">
            <a:avLst/>
          </a:prstGeom>
          <a:noFill/>
          <a:ln w="76200">
            <a:solidFill>
              <a:srgbClr val="F1A52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144000" y="5230368"/>
            <a:ext cx="640080" cy="0"/>
          </a:xfrm>
          <a:prstGeom prst="line">
            <a:avLst/>
          </a:prstGeom>
          <a:noFill/>
          <a:ln w="76200">
            <a:solidFill>
              <a:srgbClr val="F1A52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378440" y="5230368"/>
            <a:ext cx="640080" cy="0"/>
          </a:xfrm>
          <a:prstGeom prst="line">
            <a:avLst/>
          </a:prstGeom>
          <a:noFill/>
          <a:ln w="76200">
            <a:solidFill>
              <a:srgbClr val="F1A52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612880" y="5230368"/>
            <a:ext cx="640080" cy="0"/>
          </a:xfrm>
          <a:prstGeom prst="line">
            <a:avLst/>
          </a:prstGeom>
          <a:noFill/>
          <a:ln w="76200">
            <a:solidFill>
              <a:srgbClr val="F1A52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4617720"/>
            <a:ext cx="12191695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5870448"/>
            <a:ext cx="12191695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640080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1A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CORRIDOR / GATE 01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658368" y="1325880"/>
            <a:ext cx="7543800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Road Construction Project Proposal</a:t>
            </a:r>
            <a:endParaRPr lang="en-US" sz="3700" dirty="0"/>
          </a:p>
        </p:txBody>
      </p:sp>
      <p:sp>
        <p:nvSpPr>
          <p:cNvPr id="16" name="Text 14"/>
          <p:cNvSpPr/>
          <p:nvPr/>
        </p:nvSpPr>
        <p:spPr>
          <a:xfrm>
            <a:off x="685800" y="3154680"/>
            <a:ext cx="6126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BCC1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Safety, access, delivery, cost, and confidence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8595360" y="777240"/>
            <a:ext cx="2651760" cy="2651760"/>
          </a:xfrm>
          <a:prstGeom prst="roundRect">
            <a:avLst>
              <a:gd name="adj" fmla="val 2069"/>
            </a:avLst>
          </a:prstGeom>
          <a:solidFill>
            <a:srgbClr val="F1A5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15984" y="1197864"/>
            <a:ext cx="1810512" cy="1810512"/>
          </a:xfrm>
          <a:prstGeom prst="roundRect">
            <a:avLst>
              <a:gd name="adj" fmla="val 3030"/>
            </a:avLst>
          </a:prstGeom>
          <a:solidFill>
            <a:srgbClr val="2529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354312" y="1874520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1A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R01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529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1A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NEED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5285232"/>
            <a:ext cx="10561320" cy="0"/>
          </a:xfrm>
          <a:prstGeom prst="line">
            <a:avLst/>
          </a:prstGeom>
          <a:noFill/>
          <a:ln w="1778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0292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440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5156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234440"/>
            <a:ext cx="6583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corridor no longer serves present demand safely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685800" y="2697480"/>
            <a:ext cx="5715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Quantify delay, conflict points, access, maintenance burden, affected users, and urgency.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635240" y="1207008"/>
            <a:ext cx="3547872" cy="2971800"/>
          </a:xfrm>
          <a:prstGeom prst="roundRect">
            <a:avLst>
              <a:gd name="adj" fmla="val 1846"/>
            </a:avLst>
          </a:prstGeom>
          <a:solidFill>
            <a:srgbClr val="F1A5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73568" y="1600200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2529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 SIGNAL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7936992" y="2148840"/>
            <a:ext cx="2788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100" b="1" dirty="0">
                <a:solidFill>
                  <a:srgbClr val="2529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 min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046720" y="3035808"/>
            <a:ext cx="2514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2529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delay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529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1A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OUTCOME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5285232"/>
            <a:ext cx="10561320" cy="0"/>
          </a:xfrm>
          <a:prstGeom prst="line">
            <a:avLst/>
          </a:prstGeom>
          <a:noFill/>
          <a:ln w="1778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0292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440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5156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234440"/>
            <a:ext cx="6583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Success means safer and more reliable movement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685800" y="2697480"/>
            <a:ext cx="5715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travel, safety, access, resilience, construction, and community outcome measures.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635240" y="1207008"/>
            <a:ext cx="3547872" cy="2971800"/>
          </a:xfrm>
          <a:prstGeom prst="roundRect">
            <a:avLst>
              <a:gd name="adj" fmla="val 1846"/>
            </a:avLst>
          </a:prstGeom>
          <a:solidFill>
            <a:srgbClr val="F1A5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73568" y="1600200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2529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 SIGNAL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7936992" y="2148840"/>
            <a:ext cx="2788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100" b="1" dirty="0">
                <a:solidFill>
                  <a:srgbClr val="2529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measures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046720" y="3035808"/>
            <a:ext cx="2514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2529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corridor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529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1A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CONCEPT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5285232"/>
            <a:ext cx="10561320" cy="0"/>
          </a:xfrm>
          <a:prstGeom prst="line">
            <a:avLst/>
          </a:prstGeom>
          <a:noFill/>
          <a:ln w="1778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0292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440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5156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234440"/>
            <a:ext cx="6583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complete corridor separates competing movements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685800" y="2697480"/>
            <a:ext cx="5715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alignment, intersections, transit, walking, cycling, drainage, utilities, and boundaries.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635240" y="1207008"/>
            <a:ext cx="3547872" cy="2971800"/>
          </a:xfrm>
          <a:prstGeom prst="roundRect">
            <a:avLst>
              <a:gd name="adj" fmla="val 1846"/>
            </a:avLst>
          </a:prstGeom>
          <a:solidFill>
            <a:srgbClr val="F1A5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73568" y="1600200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2529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 SIGNAL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7936992" y="2148840"/>
            <a:ext cx="2788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100" b="1" dirty="0">
                <a:solidFill>
                  <a:srgbClr val="2529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modes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046720" y="3035808"/>
            <a:ext cx="2514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2529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designed together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529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1A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SCOPE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5285232"/>
            <a:ext cx="10561320" cy="0"/>
          </a:xfrm>
          <a:prstGeom prst="line">
            <a:avLst/>
          </a:prstGeom>
          <a:noFill/>
          <a:ln w="1778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0292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440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5156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234440"/>
            <a:ext cx="6583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Package the work around verifiable handoffs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685800" y="2697480"/>
            <a:ext cx="5715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 design, enabling works, civil works, systems, testing, exclusions, and owner obligations.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635240" y="1207008"/>
            <a:ext cx="3547872" cy="2971800"/>
          </a:xfrm>
          <a:prstGeom prst="roundRect">
            <a:avLst>
              <a:gd name="adj" fmla="val 1846"/>
            </a:avLst>
          </a:prstGeom>
          <a:solidFill>
            <a:srgbClr val="F1A5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73568" y="1600200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2529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 SIGNAL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7936992" y="2148840"/>
            <a:ext cx="2788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100" b="1" dirty="0">
                <a:solidFill>
                  <a:srgbClr val="2529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packages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046720" y="3035808"/>
            <a:ext cx="2514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2529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clear boundaries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529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1A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STAGING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5285232"/>
            <a:ext cx="10561320" cy="0"/>
          </a:xfrm>
          <a:prstGeom prst="line">
            <a:avLst/>
          </a:prstGeom>
          <a:noFill/>
          <a:ln w="1778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0292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440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5156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234440"/>
            <a:ext cx="6583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Maintain access while the route changes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685800" y="2697480"/>
            <a:ext cx="5715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Sequence surveys, utilities, temporary traffic, zones, commissioning, and reinstatement.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635240" y="1207008"/>
            <a:ext cx="3547872" cy="2971800"/>
          </a:xfrm>
          <a:prstGeom prst="roundRect">
            <a:avLst>
              <a:gd name="adj" fmla="val 1846"/>
            </a:avLst>
          </a:prstGeom>
          <a:solidFill>
            <a:srgbClr val="F1A5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73568" y="1600200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2529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 SIGNAL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7936992" y="2148840"/>
            <a:ext cx="2788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100" b="1" dirty="0">
                <a:solidFill>
                  <a:srgbClr val="2529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stages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046720" y="3035808"/>
            <a:ext cx="2514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2529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continuous access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529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1A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CONTROLS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5285232"/>
            <a:ext cx="10561320" cy="0"/>
          </a:xfrm>
          <a:prstGeom prst="line">
            <a:avLst/>
          </a:prstGeom>
          <a:noFill/>
          <a:ln w="1778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0292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440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5156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234440"/>
            <a:ext cx="6583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Put safety, cost, environment, and change on one register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685800" y="2697480"/>
            <a:ext cx="5715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leading indicators, thresholds, mitigations, owners, reporting, and escalation.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635240" y="1207008"/>
            <a:ext cx="3547872" cy="2971800"/>
          </a:xfrm>
          <a:prstGeom prst="roundRect">
            <a:avLst>
              <a:gd name="adj" fmla="val 1846"/>
            </a:avLst>
          </a:prstGeom>
          <a:solidFill>
            <a:srgbClr val="F1A5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73568" y="1600200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2529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 SIGNAL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7936992" y="2148840"/>
            <a:ext cx="2788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100" b="1" dirty="0">
                <a:solidFill>
                  <a:srgbClr val="2529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controls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046720" y="3035808"/>
            <a:ext cx="2514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2529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visible weekly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529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1A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GATE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454B4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5285232"/>
            <a:ext cx="10561320" cy="0"/>
          </a:xfrm>
          <a:prstGeom prst="line">
            <a:avLst/>
          </a:prstGeom>
          <a:noFill/>
          <a:ln w="1778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860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0292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440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515600" y="4800600"/>
            <a:ext cx="713232" cy="0"/>
          </a:xfrm>
          <a:prstGeom prst="line">
            <a:avLst/>
          </a:prstGeom>
          <a:noFill/>
          <a:ln w="63500">
            <a:solidFill>
              <a:srgbClr val="F1A52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234440"/>
            <a:ext cx="6583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Approve detailed design against stated conditions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685800" y="2697480"/>
            <a:ext cx="57150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FC8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budget range, funding, decision owner, dependencies, and next evidence gate.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635240" y="1207008"/>
            <a:ext cx="3547872" cy="2971800"/>
          </a:xfrm>
          <a:prstGeom prst="roundRect">
            <a:avLst>
              <a:gd name="adj" fmla="val 1846"/>
            </a:avLst>
          </a:prstGeom>
          <a:solidFill>
            <a:srgbClr val="F1A5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73568" y="1600200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2529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 SIGNAL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7936992" y="2148840"/>
            <a:ext cx="2788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100" b="1" dirty="0">
                <a:solidFill>
                  <a:srgbClr val="2529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$24M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046720" y="3035808"/>
            <a:ext cx="2514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2529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range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Road Construction Project Proposal</dc:title>
  <dc:subject>Original editable PowerPoint template</dc:subject>
  <dc:creator>FreeAIPPT</dc:creator>
  <cp:lastModifiedBy>FreeAIPPT</cp:lastModifiedBy>
  <cp:revision>1</cp:revision>
  <dcterms:created xsi:type="dcterms:W3CDTF">2026-09-10T08:30:33Z</dcterms:created>
  <dcterms:modified xsi:type="dcterms:W3CDTF">2026-09-10T08:30:33Z</dcterms:modified>
</cp:coreProperties>
</file>