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0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>
              <a:gd name="adj" fmla="val 800"/>
            </a:avLst>
          </a:prstGeom>
          <a:solidFill>
            <a:srgbClr val="4A1F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640080"/>
            <a:ext cx="1993392" cy="5577840"/>
          </a:xfrm>
          <a:prstGeom prst="roundRect">
            <a:avLst>
              <a:gd name="adj" fmla="val 2752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41832" y="960120"/>
            <a:ext cx="1371600" cy="1371600"/>
          </a:xfrm>
          <a:prstGeom prst="ellipse">
            <a:avLst/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17320"/>
            <a:ext cx="822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8680" y="5376672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PROFILE / EST. 2019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337560" y="1417320"/>
            <a:ext cx="715060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Retro Company Profile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3364992" y="3090672"/>
            <a:ext cx="5989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1D69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Identity, practice, proof, and partnership fit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364992" y="4709160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669280" y="4709160"/>
            <a:ext cx="1417320" cy="621792"/>
          </a:xfrm>
          <a:prstGeom prst="roundRect">
            <a:avLst>
              <a:gd name="adj" fmla="val 8824"/>
            </a:avLst>
          </a:prstGeom>
          <a:solidFill>
            <a:srgbClr val="D4A5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242048" y="4709160"/>
            <a:ext cx="2880360" cy="621792"/>
          </a:xfrm>
          <a:prstGeom prst="roundRect">
            <a:avLst>
              <a:gd name="adj" fmla="val 8824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22192" y="4946904"/>
            <a:ext cx="12252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PROMISE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971032" y="4946904"/>
            <a:ext cx="822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7772400" y="4946904"/>
            <a:ext cx="1828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0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06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PROMISE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34440"/>
            <a:ext cx="4389120" cy="4389120"/>
          </a:xfrm>
          <a:prstGeom prst="ellipse">
            <a:avLst/>
          </a:prstGeom>
          <a:solidFill>
            <a:srgbClr val="F1D69E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5880" y="1874520"/>
            <a:ext cx="3108960" cy="3108960"/>
          </a:xfrm>
          <a:prstGeom prst="ellipse">
            <a:avLst/>
          </a:prstGeom>
          <a:solidFill>
            <a:srgbClr val="FAF0D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645920" y="242316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promise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764792" y="3291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connects the work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623560" y="1417320"/>
            <a:ext cx="52303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turn complicated offers into confident choices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650992" y="3063240"/>
            <a:ext cx="4800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audience, recurring decision, useful outcome, and standard the company owns.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5099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7044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</a:t>
            </a:r>
            <a:endParaRPr lang="en-US" sz="680" dirty="0"/>
          </a:p>
        </p:txBody>
      </p:sp>
      <p:sp>
        <p:nvSpPr>
          <p:cNvPr id="12" name="Shape 10"/>
          <p:cNvSpPr/>
          <p:nvPr/>
        </p:nvSpPr>
        <p:spPr>
          <a:xfrm>
            <a:off x="720547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2492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</a:t>
            </a:r>
            <a:endParaRPr lang="en-US" sz="680" dirty="0"/>
          </a:p>
        </p:txBody>
      </p:sp>
      <p:sp>
        <p:nvSpPr>
          <p:cNvPr id="14" name="Shape 12"/>
          <p:cNvSpPr/>
          <p:nvPr/>
        </p:nvSpPr>
        <p:spPr>
          <a:xfrm>
            <a:off x="875995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7940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06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FACTS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34440"/>
            <a:ext cx="4389120" cy="4389120"/>
          </a:xfrm>
          <a:prstGeom prst="ellipse">
            <a:avLst/>
          </a:prstGeom>
          <a:solidFill>
            <a:srgbClr val="D06B45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5880" y="1874520"/>
            <a:ext cx="3108960" cy="3108960"/>
          </a:xfrm>
          <a:prstGeom prst="ellipse">
            <a:avLst/>
          </a:prstGeom>
          <a:solidFill>
            <a:srgbClr val="FAF0D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645920" y="242316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 people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764792" y="3291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team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623560" y="1417320"/>
            <a:ext cx="52303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Focused scale keeps senior expertise close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650992" y="3063240"/>
            <a:ext cx="4800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verified locations, years, clients, disciplines, capacity, and ownership.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5099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7044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</a:t>
            </a:r>
            <a:endParaRPr lang="en-US" sz="680" dirty="0"/>
          </a:p>
        </p:txBody>
      </p:sp>
      <p:sp>
        <p:nvSpPr>
          <p:cNvPr id="12" name="Shape 10"/>
          <p:cNvSpPr/>
          <p:nvPr/>
        </p:nvSpPr>
        <p:spPr>
          <a:xfrm>
            <a:off x="720547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2492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</a:t>
            </a:r>
            <a:endParaRPr lang="en-US" sz="680" dirty="0"/>
          </a:p>
        </p:txBody>
      </p:sp>
      <p:sp>
        <p:nvSpPr>
          <p:cNvPr id="14" name="Shape 12"/>
          <p:cNvSpPr/>
          <p:nvPr/>
        </p:nvSpPr>
        <p:spPr>
          <a:xfrm>
            <a:off x="875995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7940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0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06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CONTEXT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34440"/>
            <a:ext cx="4389120" cy="4389120"/>
          </a:xfrm>
          <a:prstGeom prst="ellipse">
            <a:avLst/>
          </a:prstGeom>
          <a:solidFill>
            <a:srgbClr val="F1D69E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5880" y="1874520"/>
            <a:ext cx="3108960" cy="3108960"/>
          </a:xfrm>
          <a:prstGeom prst="ellipse">
            <a:avLst/>
          </a:prstGeom>
          <a:solidFill>
            <a:srgbClr val="FAF0D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645920" y="242316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shifts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764792" y="3291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the brief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623560" y="1417320"/>
            <a:ext cx="52303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 expectations move faster than internal systems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650992" y="3063240"/>
            <a:ext cx="4800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market shift, friction, business consequence, and reason for action.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5099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7044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</a:t>
            </a:r>
            <a:endParaRPr lang="en-US" sz="680" dirty="0"/>
          </a:p>
        </p:txBody>
      </p:sp>
      <p:sp>
        <p:nvSpPr>
          <p:cNvPr id="12" name="Shape 10"/>
          <p:cNvSpPr/>
          <p:nvPr/>
        </p:nvSpPr>
        <p:spPr>
          <a:xfrm>
            <a:off x="720547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2492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</a:t>
            </a:r>
            <a:endParaRPr lang="en-US" sz="680" dirty="0"/>
          </a:p>
        </p:txBody>
      </p:sp>
      <p:sp>
        <p:nvSpPr>
          <p:cNvPr id="14" name="Shape 12"/>
          <p:cNvSpPr/>
          <p:nvPr/>
        </p:nvSpPr>
        <p:spPr>
          <a:xfrm>
            <a:off x="875995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7940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06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OFFERS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34440"/>
            <a:ext cx="4389120" cy="4389120"/>
          </a:xfrm>
          <a:prstGeom prst="ellipse">
            <a:avLst/>
          </a:prstGeom>
          <a:solidFill>
            <a:srgbClr val="D06B45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5880" y="1874520"/>
            <a:ext cx="3108960" cy="3108960"/>
          </a:xfrm>
          <a:prstGeom prst="ellipse">
            <a:avLst/>
          </a:prstGeom>
          <a:solidFill>
            <a:srgbClr val="FAF0D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645920" y="242316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offers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764792" y="3291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practice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623560" y="1417320"/>
            <a:ext cx="52303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connected offers create one coherent experience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650992" y="3063240"/>
            <a:ext cx="4800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capabilities by outcome with clear scope, deliverables, timing, and accountable leads.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5099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7044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</a:t>
            </a:r>
            <a:endParaRPr lang="en-US" sz="680" dirty="0"/>
          </a:p>
        </p:txBody>
      </p:sp>
      <p:sp>
        <p:nvSpPr>
          <p:cNvPr id="12" name="Shape 10"/>
          <p:cNvSpPr/>
          <p:nvPr/>
        </p:nvSpPr>
        <p:spPr>
          <a:xfrm>
            <a:off x="720547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2492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</a:t>
            </a:r>
            <a:endParaRPr lang="en-US" sz="680" dirty="0"/>
          </a:p>
        </p:txBody>
      </p:sp>
      <p:sp>
        <p:nvSpPr>
          <p:cNvPr id="14" name="Shape 12"/>
          <p:cNvSpPr/>
          <p:nvPr/>
        </p:nvSpPr>
        <p:spPr>
          <a:xfrm>
            <a:off x="875995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7940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0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06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METHOD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34440"/>
            <a:ext cx="4389120" cy="4389120"/>
          </a:xfrm>
          <a:prstGeom prst="ellipse">
            <a:avLst/>
          </a:prstGeom>
          <a:solidFill>
            <a:srgbClr val="F1D69E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5880" y="1874520"/>
            <a:ext cx="3108960" cy="3108960"/>
          </a:xfrm>
          <a:prstGeom prst="ellipse">
            <a:avLst/>
          </a:prstGeom>
          <a:solidFill>
            <a:srgbClr val="FAF0D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645920" y="242316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moves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764792" y="3291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repeatable delivery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623560" y="1417320"/>
            <a:ext cx="52303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steady rhythm moves from evidence to adoption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650992" y="3063240"/>
            <a:ext cx="4800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diagnose, frame, make, test, launch, learn, and improve as an owned workflow.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5099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7044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</a:t>
            </a:r>
            <a:endParaRPr lang="en-US" sz="680" dirty="0"/>
          </a:p>
        </p:txBody>
      </p:sp>
      <p:sp>
        <p:nvSpPr>
          <p:cNvPr id="12" name="Shape 10"/>
          <p:cNvSpPr/>
          <p:nvPr/>
        </p:nvSpPr>
        <p:spPr>
          <a:xfrm>
            <a:off x="720547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2492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</a:t>
            </a:r>
            <a:endParaRPr lang="en-US" sz="680" dirty="0"/>
          </a:p>
        </p:txBody>
      </p:sp>
      <p:sp>
        <p:nvSpPr>
          <p:cNvPr id="14" name="Shape 12"/>
          <p:cNvSpPr/>
          <p:nvPr/>
        </p:nvSpPr>
        <p:spPr>
          <a:xfrm>
            <a:off x="875995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7940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06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PROOF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34440"/>
            <a:ext cx="4389120" cy="4389120"/>
          </a:xfrm>
          <a:prstGeom prst="ellipse">
            <a:avLst/>
          </a:prstGeom>
          <a:solidFill>
            <a:srgbClr val="D06B45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5880" y="1874520"/>
            <a:ext cx="3108960" cy="3108960"/>
          </a:xfrm>
          <a:prstGeom prst="ellipse">
            <a:avLst/>
          </a:prstGeom>
          <a:solidFill>
            <a:srgbClr val="FAF0D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645920" y="242316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+22%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764792" y="3291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outcome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623560" y="1417320"/>
            <a:ext cx="52303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Selected outcomes reveal how the practice works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650992" y="3063240"/>
            <a:ext cx="4800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client context, baseline, intervention, measured result, period, and limitations.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5099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7044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</a:t>
            </a:r>
            <a:endParaRPr lang="en-US" sz="680" dirty="0"/>
          </a:p>
        </p:txBody>
      </p:sp>
      <p:sp>
        <p:nvSpPr>
          <p:cNvPr id="12" name="Shape 10"/>
          <p:cNvSpPr/>
          <p:nvPr/>
        </p:nvSpPr>
        <p:spPr>
          <a:xfrm>
            <a:off x="720547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2492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</a:t>
            </a:r>
            <a:endParaRPr lang="en-US" sz="680" dirty="0"/>
          </a:p>
        </p:txBody>
      </p:sp>
      <p:sp>
        <p:nvSpPr>
          <p:cNvPr id="14" name="Shape 12"/>
          <p:cNvSpPr/>
          <p:nvPr/>
        </p:nvSpPr>
        <p:spPr>
          <a:xfrm>
            <a:off x="875995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7940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0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06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FIT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34440"/>
            <a:ext cx="4389120" cy="4389120"/>
          </a:xfrm>
          <a:prstGeom prst="ellipse">
            <a:avLst/>
          </a:prstGeom>
          <a:solidFill>
            <a:srgbClr val="F1D69E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5880" y="1874520"/>
            <a:ext cx="3108960" cy="3108960"/>
          </a:xfrm>
          <a:prstGeom prst="ellipse">
            <a:avLst/>
          </a:prstGeom>
          <a:solidFill>
            <a:srgbClr val="FAF0D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645920" y="242316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764792" y="32918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opening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623560" y="1417320"/>
            <a:ext cx="52303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A1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Begin where clarity would change a decision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650992" y="3063240"/>
            <a:ext cx="4800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project fit, working mode, availability, contact, and one specific invitation.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5099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7044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</a:t>
            </a:r>
            <a:endParaRPr lang="en-US" sz="680" dirty="0"/>
          </a:p>
        </p:txBody>
      </p:sp>
      <p:sp>
        <p:nvSpPr>
          <p:cNvPr id="12" name="Shape 10"/>
          <p:cNvSpPr/>
          <p:nvPr/>
        </p:nvSpPr>
        <p:spPr>
          <a:xfrm>
            <a:off x="720547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D06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2492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</a:t>
            </a:r>
            <a:endParaRPr lang="en-US" sz="680" dirty="0"/>
          </a:p>
        </p:txBody>
      </p:sp>
      <p:sp>
        <p:nvSpPr>
          <p:cNvPr id="14" name="Shape 12"/>
          <p:cNvSpPr/>
          <p:nvPr/>
        </p:nvSpPr>
        <p:spPr>
          <a:xfrm>
            <a:off x="8759952" y="4526280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1D69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79408" y="4736592"/>
            <a:ext cx="8686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4A1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 Company Profile</dc:title>
  <dc:subject>Original editable PowerPoint template</dc:subject>
  <dc:creator>FreeAIPPT</dc:creator>
  <cp:lastModifiedBy>FreeAIPPT</cp:lastModifiedBy>
  <cp:revision>1</cp:revision>
  <dcterms:created xsi:type="dcterms:W3CDTF">2026-09-10T08:45:59Z</dcterms:created>
  <dcterms:modified xsi:type="dcterms:W3CDTF">2026-09-10T08:45:59Z</dcterms:modified>
</cp:coreProperties>
</file>