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B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960120"/>
          </a:xfrm>
          <a:prstGeom prst="rect">
            <a:avLst>
              <a:gd name="adj" fmla="val 5714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58368" y="38404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RETAIL / SEED DECK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6995160" y="1481328"/>
            <a:ext cx="640080" cy="3566160"/>
          </a:xfrm>
          <a:prstGeom prst="roundRect">
            <a:avLst>
              <a:gd name="adj" fmla="val 8571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114032" y="4315968"/>
            <a:ext cx="402336" cy="365760"/>
          </a:xfrm>
          <a:prstGeom prst="roundRect">
            <a:avLst>
              <a:gd name="adj" fmla="val 15000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836408" y="2139696"/>
            <a:ext cx="640080" cy="2907792"/>
          </a:xfrm>
          <a:prstGeom prst="roundRect">
            <a:avLst>
              <a:gd name="adj" fmla="val 8571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955280" y="4315968"/>
            <a:ext cx="402336" cy="365760"/>
          </a:xfrm>
          <a:prstGeom prst="roundRect">
            <a:avLst>
              <a:gd name="adj" fmla="val 15000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677656" y="1481328"/>
            <a:ext cx="640080" cy="3566160"/>
          </a:xfrm>
          <a:prstGeom prst="roundRect">
            <a:avLst>
              <a:gd name="adj" fmla="val 8571"/>
            </a:avLst>
          </a:prstGeom>
          <a:solidFill>
            <a:srgbClr val="7DA33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796528" y="4315968"/>
            <a:ext cx="402336" cy="365760"/>
          </a:xfrm>
          <a:prstGeom prst="roundRect">
            <a:avLst>
              <a:gd name="adj" fmla="val 15000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9518904" y="2139696"/>
            <a:ext cx="640080" cy="2907792"/>
          </a:xfrm>
          <a:prstGeom prst="roundRect">
            <a:avLst>
              <a:gd name="adj" fmla="val 8571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9637776" y="4315968"/>
            <a:ext cx="402336" cy="365760"/>
          </a:xfrm>
          <a:prstGeom prst="roundRect">
            <a:avLst>
              <a:gd name="adj" fmla="val 15000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0360152" y="1481328"/>
            <a:ext cx="640080" cy="3566160"/>
          </a:xfrm>
          <a:prstGeom prst="roundRect">
            <a:avLst>
              <a:gd name="adj" fmla="val 8571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0479024" y="4315968"/>
            <a:ext cx="402336" cy="365760"/>
          </a:xfrm>
          <a:prstGeom prst="roundRect">
            <a:avLst>
              <a:gd name="adj" fmla="val 15000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8368" y="1572768"/>
            <a:ext cx="58064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100" b="1" dirty="0">
                <a:solidFill>
                  <a:srgbClr val="2435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Retail Startup Pitch Deck</a:t>
            </a:r>
            <a:endParaRPr lang="en-US" sz="4100" dirty="0"/>
          </a:p>
        </p:txBody>
      </p:sp>
      <p:sp>
        <p:nvSpPr>
          <p:cNvPr id="15" name="Text 13"/>
          <p:cNvSpPr/>
          <p:nvPr/>
        </p:nvSpPr>
        <p:spPr>
          <a:xfrm>
            <a:off x="685800" y="3273552"/>
            <a:ext cx="50749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60706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Trust, discovery, and repeat purchase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85800" y="4892040"/>
            <a:ext cx="1920240" cy="749808"/>
          </a:xfrm>
          <a:prstGeom prst="roundRect">
            <a:avLst>
              <a:gd name="adj" fmla="val 7317"/>
            </a:avLst>
          </a:prstGeom>
          <a:solidFill>
            <a:srgbClr val="7DA33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78408" y="5166360"/>
            <a:ext cx="1353312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00" b="1" spc="12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/ 2026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TENSION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629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35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Choice is abundant, but confidence is scarce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the customer moment, current compromise, purchase frequency, and cost of uncertainty.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13232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41832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1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96896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7DA33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825496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16352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2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480560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00016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6364224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92824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0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4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759952" y="1298448"/>
            <a:ext cx="2423160" cy="4160520"/>
          </a:xfrm>
          <a:prstGeom prst="roundRect">
            <a:avLst>
              <a:gd name="adj" fmla="val 2264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089136" y="1993392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47%</a:t>
            </a:r>
            <a:endParaRPr lang="en-US" sz="3100" dirty="0"/>
          </a:p>
        </p:txBody>
      </p:sp>
      <p:sp>
        <p:nvSpPr>
          <p:cNvPr id="20" name="Text 18"/>
          <p:cNvSpPr/>
          <p:nvPr/>
        </p:nvSpPr>
        <p:spPr>
          <a:xfrm>
            <a:off x="9070848" y="2880360"/>
            <a:ext cx="17556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D6D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seek better guidance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CONCEPT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629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35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Curate fewer products around one useful promise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assortment rules, service layer, physical experience, and the reason customers return.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13232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41832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1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96896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825496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16352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2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480560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7DA33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00016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6364224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92824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0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4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759952" y="1298448"/>
            <a:ext cx="2423160" cy="4160520"/>
          </a:xfrm>
          <a:prstGeom prst="roundRect">
            <a:avLst>
              <a:gd name="adj" fmla="val 2264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089136" y="1993392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120</a:t>
            </a:r>
            <a:endParaRPr lang="en-US" sz="3100" dirty="0"/>
          </a:p>
        </p:txBody>
      </p:sp>
      <p:sp>
        <p:nvSpPr>
          <p:cNvPr id="20" name="Text 18"/>
          <p:cNvSpPr/>
          <p:nvPr/>
        </p:nvSpPr>
        <p:spPr>
          <a:xfrm>
            <a:off x="9070848" y="2880360"/>
            <a:ext cx="17556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D6D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curated products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EXPERIENCE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629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35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Every touchpoint reduces one purchase barrier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 discovery, evaluation, checkout, fulfillment, and post-purchase support.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13232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41832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1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96896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825496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16352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2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480560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00016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6364224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7DA33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92824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0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4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759952" y="1298448"/>
            <a:ext cx="2423160" cy="4160520"/>
          </a:xfrm>
          <a:prstGeom prst="roundRect">
            <a:avLst>
              <a:gd name="adj" fmla="val 2264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089136" y="1993392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moments</a:t>
            </a:r>
            <a:endParaRPr lang="en-US" sz="3100" dirty="0"/>
          </a:p>
        </p:txBody>
      </p:sp>
      <p:sp>
        <p:nvSpPr>
          <p:cNvPr id="20" name="Text 18"/>
          <p:cNvSpPr/>
          <p:nvPr/>
        </p:nvSpPr>
        <p:spPr>
          <a:xfrm>
            <a:off x="9070848" y="2880360"/>
            <a:ext cx="17556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D6D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journey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PROOF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629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35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Early stores show repeatable demand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Present cohorts, repeat rate, basket growth, referrals, and verified customer feedback.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13232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7DA33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41832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1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96896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825496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16352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2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480560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00016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6364224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92824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0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4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759952" y="1298448"/>
            <a:ext cx="2423160" cy="4160520"/>
          </a:xfrm>
          <a:prstGeom prst="roundRect">
            <a:avLst>
              <a:gd name="adj" fmla="val 2264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089136" y="1993392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38%</a:t>
            </a:r>
            <a:endParaRPr lang="en-US" sz="3100" dirty="0"/>
          </a:p>
        </p:txBody>
      </p:sp>
      <p:sp>
        <p:nvSpPr>
          <p:cNvPr id="20" name="Text 18"/>
          <p:cNvSpPr/>
          <p:nvPr/>
        </p:nvSpPr>
        <p:spPr>
          <a:xfrm>
            <a:off x="9070848" y="2880360"/>
            <a:ext cx="17556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D6D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repeat rate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ECONOMICS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629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35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Store contribution improves with local density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average order value, margin, labor, occupancy, payback, and sensitivity ranges.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13232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41832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1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96896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7DA33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825496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16352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2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480560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00016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6364224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92824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0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4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759952" y="1298448"/>
            <a:ext cx="2423160" cy="4160520"/>
          </a:xfrm>
          <a:prstGeom prst="roundRect">
            <a:avLst>
              <a:gd name="adj" fmla="val 2264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089136" y="1993392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 mo</a:t>
            </a:r>
            <a:endParaRPr lang="en-US" sz="3100" dirty="0"/>
          </a:p>
        </p:txBody>
      </p:sp>
      <p:sp>
        <p:nvSpPr>
          <p:cNvPr id="20" name="Text 18"/>
          <p:cNvSpPr/>
          <p:nvPr/>
        </p:nvSpPr>
        <p:spPr>
          <a:xfrm>
            <a:off x="9070848" y="2880360"/>
            <a:ext cx="17556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D6D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payback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EXPANSION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629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35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Grow through clusters, not isolated locations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Sequence neighborhoods using demand signals, logistics reach, hiring, and brand awareness.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13232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41832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1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96896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825496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16352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2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480560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7DA33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00016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6364224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92824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0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4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759952" y="1298448"/>
            <a:ext cx="2423160" cy="4160520"/>
          </a:xfrm>
          <a:prstGeom prst="roundRect">
            <a:avLst>
              <a:gd name="adj" fmla="val 2264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089136" y="1993392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clusters</a:t>
            </a:r>
            <a:endParaRPr lang="en-US" sz="3100" dirty="0"/>
          </a:p>
        </p:txBody>
      </p:sp>
      <p:sp>
        <p:nvSpPr>
          <p:cNvPr id="20" name="Text 18"/>
          <p:cNvSpPr/>
          <p:nvPr/>
        </p:nvSpPr>
        <p:spPr>
          <a:xfrm>
            <a:off x="9070848" y="2880360"/>
            <a:ext cx="17556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D6D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market plan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ASK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8368" y="1234440"/>
            <a:ext cx="66294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24352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Fund the proof for a repeatable second market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685800" y="2670048"/>
            <a:ext cx="576072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2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State capital, runway, location milestones, team needs, and evidence required for expansion.</a:t>
            </a:r>
            <a:endParaRPr lang="en-US" sz="1320" dirty="0"/>
          </a:p>
        </p:txBody>
      </p:sp>
      <p:sp>
        <p:nvSpPr>
          <p:cNvPr id="6" name="Shape 4"/>
          <p:cNvSpPr/>
          <p:nvPr/>
        </p:nvSpPr>
        <p:spPr>
          <a:xfrm>
            <a:off x="713232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941832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932688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1</a:t>
            </a:r>
            <a:endParaRPr lang="en-US" sz="650" dirty="0"/>
          </a:p>
        </p:txBody>
      </p:sp>
      <p:sp>
        <p:nvSpPr>
          <p:cNvPr id="9" name="Shape 7"/>
          <p:cNvSpPr/>
          <p:nvPr/>
        </p:nvSpPr>
        <p:spPr>
          <a:xfrm>
            <a:off x="2596896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825496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816352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2</a:t>
            </a:r>
            <a:endParaRPr lang="en-US" sz="650" dirty="0"/>
          </a:p>
        </p:txBody>
      </p:sp>
      <p:sp>
        <p:nvSpPr>
          <p:cNvPr id="12" name="Shape 10"/>
          <p:cNvSpPr/>
          <p:nvPr/>
        </p:nvSpPr>
        <p:spPr>
          <a:xfrm>
            <a:off x="4480560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EEE5C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709160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00016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3</a:t>
            </a:r>
            <a:endParaRPr lang="en-US" sz="650" dirty="0"/>
          </a:p>
        </p:txBody>
      </p:sp>
      <p:sp>
        <p:nvSpPr>
          <p:cNvPr id="15" name="Shape 13"/>
          <p:cNvSpPr/>
          <p:nvPr/>
        </p:nvSpPr>
        <p:spPr>
          <a:xfrm>
            <a:off x="6364224" y="4233672"/>
            <a:ext cx="1572768" cy="1207008"/>
          </a:xfrm>
          <a:prstGeom prst="roundRect">
            <a:avLst>
              <a:gd name="adj" fmla="val 4545"/>
            </a:avLst>
          </a:prstGeom>
          <a:solidFill>
            <a:srgbClr val="7DA33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592824" y="4617720"/>
            <a:ext cx="603504" cy="420624"/>
          </a:xfrm>
          <a:prstGeom prst="roundRect">
            <a:avLst>
              <a:gd name="adj" fmla="val 13043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583680" y="5596128"/>
            <a:ext cx="804672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65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BAY 4</a:t>
            </a:r>
            <a:endParaRPr lang="en-US" sz="650" dirty="0"/>
          </a:p>
        </p:txBody>
      </p:sp>
      <p:sp>
        <p:nvSpPr>
          <p:cNvPr id="18" name="Shape 16"/>
          <p:cNvSpPr/>
          <p:nvPr/>
        </p:nvSpPr>
        <p:spPr>
          <a:xfrm>
            <a:off x="8759952" y="1298448"/>
            <a:ext cx="2423160" cy="4160520"/>
          </a:xfrm>
          <a:prstGeom prst="roundRect">
            <a:avLst>
              <a:gd name="adj" fmla="val 2264"/>
            </a:avLst>
          </a:prstGeom>
          <a:solidFill>
            <a:srgbClr val="24352D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089136" y="1993392"/>
            <a:ext cx="1737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3100" b="1" dirty="0">
                <a:solidFill>
                  <a:srgbClr val="7DA33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$2.1M</a:t>
            </a:r>
            <a:endParaRPr lang="en-US" sz="3100" dirty="0"/>
          </a:p>
        </p:txBody>
      </p:sp>
      <p:sp>
        <p:nvSpPr>
          <p:cNvPr id="20" name="Text 18"/>
          <p:cNvSpPr/>
          <p:nvPr/>
        </p:nvSpPr>
        <p:spPr>
          <a:xfrm>
            <a:off x="9070848" y="2880360"/>
            <a:ext cx="17556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00" dirty="0">
                <a:solidFill>
                  <a:srgbClr val="D6DE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seed ask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22" name="Text 2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24352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Retail Startup Pitch Deck</dc:title>
  <dc:subject>Original free editable PowerPoint template</dc:subject>
  <dc:creator>FreeAIPPT</dc:creator>
  <cp:lastModifiedBy>FreeAIPPT</cp:lastModifiedBy>
  <cp:revision>1</cp:revision>
  <dcterms:created xsi:type="dcterms:W3CDTF">2026-09-08T08:28:58Z</dcterms:created>
  <dcterms:modified xsi:type="dcterms:W3CDTF">2026-09-08T08:28:58Z</dcterms:modified>
</cp:coreProperties>
</file>