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7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880360" cy="6858000"/>
          </a:xfrm>
          <a:prstGeom prst="rect">
            <a:avLst>
              <a:gd name="adj" fmla="val 1905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6692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 MENU / PLAN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66928" y="1417320"/>
            <a:ext cx="1463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94360" y="3063240"/>
            <a:ext cx="15727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OCCASION</a:t>
            </a:r>
            <a:endParaRPr lang="en-US" sz="720" dirty="0"/>
          </a:p>
        </p:txBody>
      </p:sp>
      <p:sp>
        <p:nvSpPr>
          <p:cNvPr id="6" name="Shape 4"/>
          <p:cNvSpPr/>
          <p:nvPr/>
        </p:nvSpPr>
        <p:spPr>
          <a:xfrm>
            <a:off x="1664208" y="3163824"/>
            <a:ext cx="658368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3566160"/>
            <a:ext cx="15727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MENU</a:t>
            </a:r>
            <a:endParaRPr lang="en-US" sz="720" dirty="0"/>
          </a:p>
        </p:txBody>
      </p:sp>
      <p:sp>
        <p:nvSpPr>
          <p:cNvPr id="8" name="Shape 6"/>
          <p:cNvSpPr/>
          <p:nvPr/>
        </p:nvSpPr>
        <p:spPr>
          <a:xfrm>
            <a:off x="1664208" y="3666744"/>
            <a:ext cx="658368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4069080"/>
            <a:ext cx="15727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</a:t>
            </a:r>
            <a:endParaRPr lang="en-US" sz="720" dirty="0"/>
          </a:p>
        </p:txBody>
      </p:sp>
      <p:sp>
        <p:nvSpPr>
          <p:cNvPr id="10" name="Shape 8"/>
          <p:cNvSpPr/>
          <p:nvPr/>
        </p:nvSpPr>
        <p:spPr>
          <a:xfrm>
            <a:off x="1664208" y="4169664"/>
            <a:ext cx="658368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4360" y="4572000"/>
            <a:ext cx="157276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ECONOMICS</a:t>
            </a:r>
            <a:endParaRPr lang="en-US" sz="720" dirty="0"/>
          </a:p>
        </p:txBody>
      </p:sp>
      <p:sp>
        <p:nvSpPr>
          <p:cNvPr id="12" name="Shape 10"/>
          <p:cNvSpPr/>
          <p:nvPr/>
        </p:nvSpPr>
        <p:spPr>
          <a:xfrm>
            <a:off x="1664208" y="4672584"/>
            <a:ext cx="658368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47872" y="1280160"/>
            <a:ext cx="7086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Restaurant Launch Business Plan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3584448" y="3063240"/>
            <a:ext cx="6080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870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Occasion, menu, service, and opening discipline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3584448" y="4800600"/>
            <a:ext cx="6236208" cy="658368"/>
          </a:xfrm>
          <a:prstGeom prst="roundRect">
            <a:avLst>
              <a:gd name="adj" fmla="val 8333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86200" y="5047488"/>
            <a:ext cx="56509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0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NEIGHBORHOOD TABLE  ·  OPENING 2026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10287000" y="4572000"/>
            <a:ext cx="1097280" cy="1097280"/>
          </a:xfrm>
          <a:prstGeom prst="ellipse">
            <a:avLst/>
          </a:prstGeom>
          <a:solidFill>
            <a:srgbClr val="C95B3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579608" y="4864608"/>
            <a:ext cx="512064" cy="512064"/>
          </a:xfrm>
          <a:prstGeom prst="ellipse">
            <a:avLst/>
          </a:prstGeom>
          <a:solidFill>
            <a:srgbClr val="FCF7E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7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OCCASION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nights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frequency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Win one dining moment before expanding the menu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guest, occasion, current compromise, frequency, and reason to choose this concept.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CONCEPT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ritual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anchors the concept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the promise visible from doorway to check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positioning, atmosphere, service pace, signature offer, and the feeling guests remember.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7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MENU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18 items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menu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compact menu protects quality and margin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Organize anchors, complements, beverages, prep overlap, price points, and seasonal rotation.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DEMAND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1.8 mi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trade area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Size the neighborhood from observable behavior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footfall, occasions, trade area, competitive supply, conversion, and realistic seat capacity.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7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ECONOMICS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68%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margin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Contribution begins with every plate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average check, ingredient cost, labor, occupancy, waste, and sensitivity as placeholder assumptions.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SERVICE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 moves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service rhythm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Design the shift before opening the doors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reservations, prep, handoffs, quality checks, table turns, recovery, and closing routines.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7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C95B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OPENING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234440"/>
            <a:ext cx="2743200" cy="4434840"/>
          </a:xfrm>
          <a:prstGeom prst="roundRect">
            <a:avLst>
              <a:gd name="adj" fmla="val 2000"/>
            </a:avLst>
          </a:prstGeom>
          <a:solidFill>
            <a:srgbClr val="2635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87552" y="1600200"/>
            <a:ext cx="1097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F3E4C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60120" y="2148840"/>
            <a:ext cx="1874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C95B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$180K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987552" y="297180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DFE2D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budget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987552" y="4114800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650" dirty="0"/>
          </a:p>
        </p:txBody>
      </p:sp>
      <p:sp>
        <p:nvSpPr>
          <p:cNvPr id="9" name="Shape 7"/>
          <p:cNvSpPr/>
          <p:nvPr/>
        </p:nvSpPr>
        <p:spPr>
          <a:xfrm>
            <a:off x="1828800" y="4197096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552" y="4544568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1828800" y="4626864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87552" y="4974336"/>
            <a:ext cx="8046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650" dirty="0"/>
          </a:p>
        </p:txBody>
      </p:sp>
      <p:sp>
        <p:nvSpPr>
          <p:cNvPr id="13" name="Shape 11"/>
          <p:cNvSpPr/>
          <p:nvPr/>
        </p:nvSpPr>
        <p:spPr>
          <a:xfrm>
            <a:off x="1828800" y="5056632"/>
            <a:ext cx="960120" cy="0"/>
          </a:xfrm>
          <a:prstGeom prst="line">
            <a:avLst/>
          </a:prstGeom>
          <a:noFill/>
          <a:ln w="12700">
            <a:solidFill>
              <a:srgbClr val="F3E4C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77640" y="1417320"/>
            <a:ext cx="6720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35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Release capital only when evidence is ready</a:t>
            </a:r>
            <a:endParaRPr lang="en-US" sz="2900" dirty="0"/>
          </a:p>
        </p:txBody>
      </p:sp>
      <p:sp>
        <p:nvSpPr>
          <p:cNvPr id="15" name="Text 13"/>
          <p:cNvSpPr/>
          <p:nvPr/>
        </p:nvSpPr>
        <p:spPr>
          <a:xfrm>
            <a:off x="4005072" y="2880360"/>
            <a:ext cx="59893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permits, build, hiring, soft opening, launch, and the first operating review.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005072" y="4407408"/>
            <a:ext cx="5897880" cy="576072"/>
          </a:xfrm>
          <a:prstGeom prst="roundRect">
            <a:avLst>
              <a:gd name="adj" fmla="val 9524"/>
            </a:avLst>
          </a:prstGeom>
          <a:solidFill>
            <a:srgbClr val="F3E4C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370832" y="4626864"/>
            <a:ext cx="51663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APPETITE  ·  CAPACITY  ·  CONTRIBUTION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9" name="Text 17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2635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Launch Business Plan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