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0" cy="6858000"/>
          </a:xfrm>
          <a:prstGeom prst="rect">
            <a:avLst/>
          </a:prstGeom>
          <a:solidFill>
            <a:srgbClr val="F044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658368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REGIONAL SALES · Q3 REVIEW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594360" y="123444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mix before reacting to the total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94360" y="4754880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clear review of attainment, regional contribution, conversion, pipeline quality, account movement, forecast risk and commitments.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160520" y="658368"/>
            <a:ext cx="7360920" cy="5532120"/>
          </a:xfrm>
          <a:prstGeom prst="rect">
            <a:avLst/>
          </a:prstGeom>
          <a:solidFill>
            <a:srgbClr val="FAF7EE"/>
          </a:solidFill>
          <a:ln w="12700">
            <a:solidFill>
              <a:srgbClr val="1D202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0" y="5687568"/>
            <a:ext cx="6537960" cy="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572000" y="1069848"/>
            <a:ext cx="0" cy="461772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937760" y="3615538"/>
            <a:ext cx="1106424" cy="2062886"/>
          </a:xfrm>
          <a:prstGeom prst="rect">
            <a:avLst/>
          </a:prstGeom>
          <a:solidFill>
            <a:srgbClr val="F044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37760" y="5806440"/>
            <a:ext cx="11064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R1</a:t>
            </a:r>
            <a:endParaRPr lang="en-US" sz="540" dirty="0"/>
          </a:p>
        </p:txBody>
      </p:sp>
      <p:sp>
        <p:nvSpPr>
          <p:cNvPr id="11" name="Shape 9"/>
          <p:cNvSpPr/>
          <p:nvPr/>
        </p:nvSpPr>
        <p:spPr>
          <a:xfrm>
            <a:off x="6153912" y="2154326"/>
            <a:ext cx="1106424" cy="3524098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53912" y="5806440"/>
            <a:ext cx="11064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R2</a:t>
            </a:r>
            <a:endParaRPr lang="en-US" sz="540" dirty="0"/>
          </a:p>
        </p:txBody>
      </p:sp>
      <p:sp>
        <p:nvSpPr>
          <p:cNvPr id="13" name="Shape 11"/>
          <p:cNvSpPr/>
          <p:nvPr/>
        </p:nvSpPr>
        <p:spPr>
          <a:xfrm>
            <a:off x="7370064" y="3099816"/>
            <a:ext cx="1106424" cy="2578608"/>
          </a:xfrm>
          <a:prstGeom prst="rect">
            <a:avLst/>
          </a:prstGeom>
          <a:solidFill>
            <a:srgbClr val="F0C62E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70064" y="5806440"/>
            <a:ext cx="11064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</a:t>
            </a:r>
            <a:endParaRPr lang="en-US" sz="540" dirty="0"/>
          </a:p>
        </p:txBody>
      </p:sp>
      <p:sp>
        <p:nvSpPr>
          <p:cNvPr id="15" name="Shape 13"/>
          <p:cNvSpPr/>
          <p:nvPr/>
        </p:nvSpPr>
        <p:spPr>
          <a:xfrm>
            <a:off x="8586216" y="1724558"/>
            <a:ext cx="1106424" cy="3953866"/>
          </a:xfrm>
          <a:prstGeom prst="rect">
            <a:avLst/>
          </a:prstGeom>
          <a:solidFill>
            <a:srgbClr val="F04438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86216" y="5806440"/>
            <a:ext cx="11064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</a:t>
            </a:r>
            <a:endParaRPr lang="en-US" sz="540" dirty="0"/>
          </a:p>
        </p:txBody>
      </p:sp>
      <p:sp>
        <p:nvSpPr>
          <p:cNvPr id="17" name="Shape 15"/>
          <p:cNvSpPr/>
          <p:nvPr/>
        </p:nvSpPr>
        <p:spPr>
          <a:xfrm>
            <a:off x="9802368" y="2670048"/>
            <a:ext cx="1106424" cy="3008376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02368" y="5806440"/>
            <a:ext cx="11064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R5</a:t>
            </a:r>
            <a:endParaRPr lang="en-US" sz="540" dirty="0"/>
          </a:p>
        </p:txBody>
      </p:sp>
      <p:sp>
        <p:nvSpPr>
          <p:cNvPr id="19" name="Shape 17"/>
          <p:cNvSpPr/>
          <p:nvPr/>
        </p:nvSpPr>
        <p:spPr>
          <a:xfrm>
            <a:off x="4754880" y="2981858"/>
            <a:ext cx="6355080" cy="-502920"/>
          </a:xfrm>
          <a:prstGeom prst="line">
            <a:avLst/>
          </a:prstGeom>
          <a:noFill/>
          <a:ln w="25400">
            <a:solidFill>
              <a:srgbClr val="1D202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ATTAINMENT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102%*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total reached plan with uneven contribution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actual, target, prior period and confidence range before explaining drivers.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12700">
            <a:solidFill>
              <a:srgbClr val="1D202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5840" y="5715000"/>
            <a:ext cx="10131552" cy="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3017520"/>
            <a:ext cx="0" cy="269748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71600" y="4564685"/>
            <a:ext cx="1825142" cy="1141171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R1</a:t>
            </a:r>
            <a:endParaRPr lang="en-US" sz="540" dirty="0"/>
          </a:p>
        </p:txBody>
      </p:sp>
      <p:sp>
        <p:nvSpPr>
          <p:cNvPr id="12" name="Shape 10"/>
          <p:cNvSpPr/>
          <p:nvPr/>
        </p:nvSpPr>
        <p:spPr>
          <a:xfrm>
            <a:off x="3306470" y="3756355"/>
            <a:ext cx="1825142" cy="1949501"/>
          </a:xfrm>
          <a:prstGeom prst="rect">
            <a:avLst/>
          </a:prstGeom>
          <a:solidFill>
            <a:srgbClr val="F0C62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0647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R2</a:t>
            </a:r>
            <a:endParaRPr lang="en-US" sz="540" dirty="0"/>
          </a:p>
        </p:txBody>
      </p:sp>
      <p:sp>
        <p:nvSpPr>
          <p:cNvPr id="14" name="Shape 12"/>
          <p:cNvSpPr/>
          <p:nvPr/>
        </p:nvSpPr>
        <p:spPr>
          <a:xfrm>
            <a:off x="5241341" y="4279392"/>
            <a:ext cx="1825142" cy="1426464"/>
          </a:xfrm>
          <a:prstGeom prst="rect">
            <a:avLst/>
          </a:prstGeom>
          <a:solidFill>
            <a:srgbClr val="F04438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4134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</a:t>
            </a:r>
            <a:endParaRPr lang="en-US" sz="540" dirty="0"/>
          </a:p>
        </p:txBody>
      </p:sp>
      <p:sp>
        <p:nvSpPr>
          <p:cNvPr id="16" name="Shape 14"/>
          <p:cNvSpPr/>
          <p:nvPr/>
        </p:nvSpPr>
        <p:spPr>
          <a:xfrm>
            <a:off x="7176211" y="3518611"/>
            <a:ext cx="1825142" cy="2187245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7621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</a:t>
            </a:r>
            <a:endParaRPr lang="en-US" sz="540" dirty="0"/>
          </a:p>
        </p:txBody>
      </p:sp>
      <p:sp>
        <p:nvSpPr>
          <p:cNvPr id="18" name="Shape 16"/>
          <p:cNvSpPr/>
          <p:nvPr/>
        </p:nvSpPr>
        <p:spPr>
          <a:xfrm>
            <a:off x="9111082" y="4041648"/>
            <a:ext cx="1825142" cy="1664208"/>
          </a:xfrm>
          <a:prstGeom prst="rect">
            <a:avLst/>
          </a:prstGeom>
          <a:solidFill>
            <a:srgbClr val="F0C62E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11082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R5</a:t>
            </a:r>
            <a:endParaRPr lang="en-US" sz="540" dirty="0"/>
          </a:p>
        </p:txBody>
      </p:sp>
      <p:sp>
        <p:nvSpPr>
          <p:cNvPr id="20" name="Shape 18"/>
          <p:cNvSpPr/>
          <p:nvPr/>
        </p:nvSpPr>
        <p:spPr>
          <a:xfrm>
            <a:off x="1188720" y="4123030"/>
            <a:ext cx="9948672" cy="-502920"/>
          </a:xfrm>
          <a:prstGeom prst="line">
            <a:avLst/>
          </a:prstGeom>
          <a:noFill/>
          <a:ln w="25400">
            <a:solidFill>
              <a:srgbClr val="1D202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MIX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regions*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regions carried most of the quarter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illustrative revenue share, growth, concentration, margin and the denominator behind each view.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12700">
            <a:solidFill>
              <a:srgbClr val="1D202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5840" y="5715000"/>
            <a:ext cx="10131552" cy="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3017520"/>
            <a:ext cx="0" cy="269748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71600" y="4564685"/>
            <a:ext cx="1825142" cy="1141171"/>
          </a:xfrm>
          <a:prstGeom prst="rect">
            <a:avLst/>
          </a:prstGeom>
          <a:solidFill>
            <a:srgbClr val="F0C62E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R1</a:t>
            </a:r>
            <a:endParaRPr lang="en-US" sz="540" dirty="0"/>
          </a:p>
        </p:txBody>
      </p:sp>
      <p:sp>
        <p:nvSpPr>
          <p:cNvPr id="12" name="Shape 10"/>
          <p:cNvSpPr/>
          <p:nvPr/>
        </p:nvSpPr>
        <p:spPr>
          <a:xfrm>
            <a:off x="3306470" y="3756355"/>
            <a:ext cx="1825142" cy="1949501"/>
          </a:xfrm>
          <a:prstGeom prst="rect">
            <a:avLst/>
          </a:prstGeom>
          <a:solidFill>
            <a:srgbClr val="F04438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0647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R2</a:t>
            </a:r>
            <a:endParaRPr lang="en-US" sz="540" dirty="0"/>
          </a:p>
        </p:txBody>
      </p:sp>
      <p:sp>
        <p:nvSpPr>
          <p:cNvPr id="14" name="Shape 12"/>
          <p:cNvSpPr/>
          <p:nvPr/>
        </p:nvSpPr>
        <p:spPr>
          <a:xfrm>
            <a:off x="5241341" y="4279392"/>
            <a:ext cx="1825142" cy="1426464"/>
          </a:xfrm>
          <a:prstGeom prst="rect">
            <a:avLst/>
          </a:prstGeom>
          <a:solidFill>
            <a:srgbClr val="3478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4134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</a:t>
            </a:r>
            <a:endParaRPr lang="en-US" sz="540" dirty="0"/>
          </a:p>
        </p:txBody>
      </p:sp>
      <p:sp>
        <p:nvSpPr>
          <p:cNvPr id="16" name="Shape 14"/>
          <p:cNvSpPr/>
          <p:nvPr/>
        </p:nvSpPr>
        <p:spPr>
          <a:xfrm>
            <a:off x="7176211" y="3518611"/>
            <a:ext cx="1825142" cy="2187245"/>
          </a:xfrm>
          <a:prstGeom prst="rect">
            <a:avLst/>
          </a:prstGeom>
          <a:solidFill>
            <a:srgbClr val="F0C62E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7621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</a:t>
            </a:r>
            <a:endParaRPr lang="en-US" sz="540" dirty="0"/>
          </a:p>
        </p:txBody>
      </p:sp>
      <p:sp>
        <p:nvSpPr>
          <p:cNvPr id="18" name="Shape 16"/>
          <p:cNvSpPr/>
          <p:nvPr/>
        </p:nvSpPr>
        <p:spPr>
          <a:xfrm>
            <a:off x="9111082" y="4041648"/>
            <a:ext cx="1825142" cy="1664208"/>
          </a:xfrm>
          <a:prstGeom prst="rect">
            <a:avLst/>
          </a:prstGeom>
          <a:solidFill>
            <a:srgbClr val="F04438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11082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R5</a:t>
            </a:r>
            <a:endParaRPr lang="en-US" sz="540" dirty="0"/>
          </a:p>
        </p:txBody>
      </p:sp>
      <p:sp>
        <p:nvSpPr>
          <p:cNvPr id="20" name="Shape 18"/>
          <p:cNvSpPr/>
          <p:nvPr/>
        </p:nvSpPr>
        <p:spPr>
          <a:xfrm>
            <a:off x="1188720" y="4123030"/>
            <a:ext cx="9948672" cy="-502920"/>
          </a:xfrm>
          <a:prstGeom prst="line">
            <a:avLst/>
          </a:prstGeom>
          <a:noFill/>
          <a:ln w="25400">
            <a:solidFill>
              <a:srgbClr val="1D202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CONVERSION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31%*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Qualification improved while late-stage speed slowed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stage volume, conversion, age, loss reason and the behavior behind movement.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12700">
            <a:solidFill>
              <a:srgbClr val="1D202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5840" y="5715000"/>
            <a:ext cx="10131552" cy="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3017520"/>
            <a:ext cx="0" cy="269748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71600" y="4564685"/>
            <a:ext cx="1825142" cy="1141171"/>
          </a:xfrm>
          <a:prstGeom prst="rect">
            <a:avLst/>
          </a:prstGeom>
          <a:solidFill>
            <a:srgbClr val="F04438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R1</a:t>
            </a:r>
            <a:endParaRPr lang="en-US" sz="540" dirty="0"/>
          </a:p>
        </p:txBody>
      </p:sp>
      <p:sp>
        <p:nvSpPr>
          <p:cNvPr id="12" name="Shape 10"/>
          <p:cNvSpPr/>
          <p:nvPr/>
        </p:nvSpPr>
        <p:spPr>
          <a:xfrm>
            <a:off x="3306470" y="3756355"/>
            <a:ext cx="1825142" cy="1949501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0647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R2</a:t>
            </a:r>
            <a:endParaRPr lang="en-US" sz="540" dirty="0"/>
          </a:p>
        </p:txBody>
      </p:sp>
      <p:sp>
        <p:nvSpPr>
          <p:cNvPr id="14" name="Shape 12"/>
          <p:cNvSpPr/>
          <p:nvPr/>
        </p:nvSpPr>
        <p:spPr>
          <a:xfrm>
            <a:off x="5241341" y="4279392"/>
            <a:ext cx="1825142" cy="1426464"/>
          </a:xfrm>
          <a:prstGeom prst="rect">
            <a:avLst/>
          </a:prstGeom>
          <a:solidFill>
            <a:srgbClr val="F0C62E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4134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</a:t>
            </a:r>
            <a:endParaRPr lang="en-US" sz="540" dirty="0"/>
          </a:p>
        </p:txBody>
      </p:sp>
      <p:sp>
        <p:nvSpPr>
          <p:cNvPr id="16" name="Shape 14"/>
          <p:cNvSpPr/>
          <p:nvPr/>
        </p:nvSpPr>
        <p:spPr>
          <a:xfrm>
            <a:off x="7176211" y="3518611"/>
            <a:ext cx="1825142" cy="2187245"/>
          </a:xfrm>
          <a:prstGeom prst="rect">
            <a:avLst/>
          </a:prstGeom>
          <a:solidFill>
            <a:srgbClr val="F044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7621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</a:t>
            </a:r>
            <a:endParaRPr lang="en-US" sz="540" dirty="0"/>
          </a:p>
        </p:txBody>
      </p:sp>
      <p:sp>
        <p:nvSpPr>
          <p:cNvPr id="18" name="Shape 16"/>
          <p:cNvSpPr/>
          <p:nvPr/>
        </p:nvSpPr>
        <p:spPr>
          <a:xfrm>
            <a:off x="9111082" y="4041648"/>
            <a:ext cx="1825142" cy="1664208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11082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R5</a:t>
            </a:r>
            <a:endParaRPr lang="en-US" sz="540" dirty="0"/>
          </a:p>
        </p:txBody>
      </p:sp>
      <p:sp>
        <p:nvSpPr>
          <p:cNvPr id="20" name="Shape 18"/>
          <p:cNvSpPr/>
          <p:nvPr/>
        </p:nvSpPr>
        <p:spPr>
          <a:xfrm>
            <a:off x="1188720" y="4123030"/>
            <a:ext cx="9948672" cy="-502920"/>
          </a:xfrm>
          <a:prstGeom prst="line">
            <a:avLst/>
          </a:prstGeom>
          <a:noFill/>
          <a:ln w="25400">
            <a:solidFill>
              <a:srgbClr val="1D202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PIPELINE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3.0×*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 is adequate but timing is concentrated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verified next actions from unqualified value and surface dependency on large deals.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12700">
            <a:solidFill>
              <a:srgbClr val="1D202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5840" y="5715000"/>
            <a:ext cx="10131552" cy="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3017520"/>
            <a:ext cx="0" cy="269748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71600" y="4564685"/>
            <a:ext cx="1825142" cy="1141171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R1</a:t>
            </a:r>
            <a:endParaRPr lang="en-US" sz="540" dirty="0"/>
          </a:p>
        </p:txBody>
      </p:sp>
      <p:sp>
        <p:nvSpPr>
          <p:cNvPr id="12" name="Shape 10"/>
          <p:cNvSpPr/>
          <p:nvPr/>
        </p:nvSpPr>
        <p:spPr>
          <a:xfrm>
            <a:off x="3306470" y="3756355"/>
            <a:ext cx="1825142" cy="1949501"/>
          </a:xfrm>
          <a:prstGeom prst="rect">
            <a:avLst/>
          </a:prstGeom>
          <a:solidFill>
            <a:srgbClr val="F0C62E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0647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R2</a:t>
            </a:r>
            <a:endParaRPr lang="en-US" sz="540" dirty="0"/>
          </a:p>
        </p:txBody>
      </p:sp>
      <p:sp>
        <p:nvSpPr>
          <p:cNvPr id="14" name="Shape 12"/>
          <p:cNvSpPr/>
          <p:nvPr/>
        </p:nvSpPr>
        <p:spPr>
          <a:xfrm>
            <a:off x="5241341" y="4279392"/>
            <a:ext cx="1825142" cy="1426464"/>
          </a:xfrm>
          <a:prstGeom prst="rect">
            <a:avLst/>
          </a:prstGeom>
          <a:solidFill>
            <a:srgbClr val="F04438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4134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</a:t>
            </a:r>
            <a:endParaRPr lang="en-US" sz="540" dirty="0"/>
          </a:p>
        </p:txBody>
      </p:sp>
      <p:sp>
        <p:nvSpPr>
          <p:cNvPr id="16" name="Shape 14"/>
          <p:cNvSpPr/>
          <p:nvPr/>
        </p:nvSpPr>
        <p:spPr>
          <a:xfrm>
            <a:off x="7176211" y="3518611"/>
            <a:ext cx="1825142" cy="2187245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7621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</a:t>
            </a:r>
            <a:endParaRPr lang="en-US" sz="540" dirty="0"/>
          </a:p>
        </p:txBody>
      </p:sp>
      <p:sp>
        <p:nvSpPr>
          <p:cNvPr id="18" name="Shape 16"/>
          <p:cNvSpPr/>
          <p:nvPr/>
        </p:nvSpPr>
        <p:spPr>
          <a:xfrm>
            <a:off x="9111082" y="4041648"/>
            <a:ext cx="1825142" cy="1664208"/>
          </a:xfrm>
          <a:prstGeom prst="rect">
            <a:avLst/>
          </a:prstGeom>
          <a:solidFill>
            <a:srgbClr val="F0C62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11082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R5</a:t>
            </a:r>
            <a:endParaRPr lang="en-US" sz="540" dirty="0"/>
          </a:p>
        </p:txBody>
      </p:sp>
      <p:sp>
        <p:nvSpPr>
          <p:cNvPr id="20" name="Shape 18"/>
          <p:cNvSpPr/>
          <p:nvPr/>
        </p:nvSpPr>
        <p:spPr>
          <a:xfrm>
            <a:off x="1188720" y="4123030"/>
            <a:ext cx="9948672" cy="-502920"/>
          </a:xfrm>
          <a:prstGeom prst="line">
            <a:avLst/>
          </a:prstGeom>
          <a:noFill/>
          <a:ln w="25400">
            <a:solidFill>
              <a:srgbClr val="1D202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ACCOUNTS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moves*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Expansion and churn require different responses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 new, expansion, contraction, churn and reactivation with owners and evidence.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12700">
            <a:solidFill>
              <a:srgbClr val="1D202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5840" y="5715000"/>
            <a:ext cx="10131552" cy="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3017520"/>
            <a:ext cx="0" cy="269748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71600" y="4564685"/>
            <a:ext cx="1825142" cy="1141171"/>
          </a:xfrm>
          <a:prstGeom prst="rect">
            <a:avLst/>
          </a:prstGeom>
          <a:solidFill>
            <a:srgbClr val="F0C62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R1</a:t>
            </a:r>
            <a:endParaRPr lang="en-US" sz="540" dirty="0"/>
          </a:p>
        </p:txBody>
      </p:sp>
      <p:sp>
        <p:nvSpPr>
          <p:cNvPr id="12" name="Shape 10"/>
          <p:cNvSpPr/>
          <p:nvPr/>
        </p:nvSpPr>
        <p:spPr>
          <a:xfrm>
            <a:off x="3306470" y="3756355"/>
            <a:ext cx="1825142" cy="1949501"/>
          </a:xfrm>
          <a:prstGeom prst="rect">
            <a:avLst/>
          </a:prstGeom>
          <a:solidFill>
            <a:srgbClr val="F04438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0647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R2</a:t>
            </a:r>
            <a:endParaRPr lang="en-US" sz="540" dirty="0"/>
          </a:p>
        </p:txBody>
      </p:sp>
      <p:sp>
        <p:nvSpPr>
          <p:cNvPr id="14" name="Shape 12"/>
          <p:cNvSpPr/>
          <p:nvPr/>
        </p:nvSpPr>
        <p:spPr>
          <a:xfrm>
            <a:off x="5241341" y="4279392"/>
            <a:ext cx="1825142" cy="1426464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4134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</a:t>
            </a:r>
            <a:endParaRPr lang="en-US" sz="540" dirty="0"/>
          </a:p>
        </p:txBody>
      </p:sp>
      <p:sp>
        <p:nvSpPr>
          <p:cNvPr id="16" name="Shape 14"/>
          <p:cNvSpPr/>
          <p:nvPr/>
        </p:nvSpPr>
        <p:spPr>
          <a:xfrm>
            <a:off x="7176211" y="3518611"/>
            <a:ext cx="1825142" cy="2187245"/>
          </a:xfrm>
          <a:prstGeom prst="rect">
            <a:avLst/>
          </a:prstGeom>
          <a:solidFill>
            <a:srgbClr val="F0C62E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7621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</a:t>
            </a:r>
            <a:endParaRPr lang="en-US" sz="540" dirty="0"/>
          </a:p>
        </p:txBody>
      </p:sp>
      <p:sp>
        <p:nvSpPr>
          <p:cNvPr id="18" name="Shape 16"/>
          <p:cNvSpPr/>
          <p:nvPr/>
        </p:nvSpPr>
        <p:spPr>
          <a:xfrm>
            <a:off x="9111082" y="4041648"/>
            <a:ext cx="1825142" cy="1664208"/>
          </a:xfrm>
          <a:prstGeom prst="rect">
            <a:avLst/>
          </a:prstGeom>
          <a:solidFill>
            <a:srgbClr val="F04438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11082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R5</a:t>
            </a:r>
            <a:endParaRPr lang="en-US" sz="540" dirty="0"/>
          </a:p>
        </p:txBody>
      </p:sp>
      <p:sp>
        <p:nvSpPr>
          <p:cNvPr id="20" name="Shape 18"/>
          <p:cNvSpPr/>
          <p:nvPr/>
        </p:nvSpPr>
        <p:spPr>
          <a:xfrm>
            <a:off x="1188720" y="4123030"/>
            <a:ext cx="9948672" cy="-502920"/>
          </a:xfrm>
          <a:prstGeom prst="line">
            <a:avLst/>
          </a:prstGeom>
          <a:noFill/>
          <a:ln w="25400">
            <a:solidFill>
              <a:srgbClr val="1D202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FORECAST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$640K*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Confidence depends on three customer decisions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commit, upside, risk range, assumptions and leading indicators without false precision.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12700">
            <a:solidFill>
              <a:srgbClr val="1D202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5840" y="5715000"/>
            <a:ext cx="10131552" cy="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3017520"/>
            <a:ext cx="0" cy="269748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71600" y="4564685"/>
            <a:ext cx="1825142" cy="1141171"/>
          </a:xfrm>
          <a:prstGeom prst="rect">
            <a:avLst/>
          </a:prstGeom>
          <a:solidFill>
            <a:srgbClr val="F04438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R1</a:t>
            </a:r>
            <a:endParaRPr lang="en-US" sz="540" dirty="0"/>
          </a:p>
        </p:txBody>
      </p:sp>
      <p:sp>
        <p:nvSpPr>
          <p:cNvPr id="12" name="Shape 10"/>
          <p:cNvSpPr/>
          <p:nvPr/>
        </p:nvSpPr>
        <p:spPr>
          <a:xfrm>
            <a:off x="3306470" y="3756355"/>
            <a:ext cx="1825142" cy="1949501"/>
          </a:xfrm>
          <a:prstGeom prst="rect">
            <a:avLst/>
          </a:prstGeom>
          <a:solidFill>
            <a:srgbClr val="3478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0647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R2</a:t>
            </a:r>
            <a:endParaRPr lang="en-US" sz="540" dirty="0"/>
          </a:p>
        </p:txBody>
      </p:sp>
      <p:sp>
        <p:nvSpPr>
          <p:cNvPr id="14" name="Shape 12"/>
          <p:cNvSpPr/>
          <p:nvPr/>
        </p:nvSpPr>
        <p:spPr>
          <a:xfrm>
            <a:off x="5241341" y="4279392"/>
            <a:ext cx="1825142" cy="1426464"/>
          </a:xfrm>
          <a:prstGeom prst="rect">
            <a:avLst/>
          </a:prstGeom>
          <a:solidFill>
            <a:srgbClr val="F0C62E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4134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</a:t>
            </a:r>
            <a:endParaRPr lang="en-US" sz="540" dirty="0"/>
          </a:p>
        </p:txBody>
      </p:sp>
      <p:sp>
        <p:nvSpPr>
          <p:cNvPr id="16" name="Shape 14"/>
          <p:cNvSpPr/>
          <p:nvPr/>
        </p:nvSpPr>
        <p:spPr>
          <a:xfrm>
            <a:off x="7176211" y="3518611"/>
            <a:ext cx="1825142" cy="2187245"/>
          </a:xfrm>
          <a:prstGeom prst="rect">
            <a:avLst/>
          </a:prstGeom>
          <a:solidFill>
            <a:srgbClr val="F04438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7621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</a:t>
            </a:r>
            <a:endParaRPr lang="en-US" sz="540" dirty="0"/>
          </a:p>
        </p:txBody>
      </p:sp>
      <p:sp>
        <p:nvSpPr>
          <p:cNvPr id="18" name="Shape 16"/>
          <p:cNvSpPr/>
          <p:nvPr/>
        </p:nvSpPr>
        <p:spPr>
          <a:xfrm>
            <a:off x="9111082" y="4041648"/>
            <a:ext cx="1825142" cy="1664208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11082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R5</a:t>
            </a:r>
            <a:endParaRPr lang="en-US" sz="540" dirty="0"/>
          </a:p>
        </p:txBody>
      </p:sp>
      <p:sp>
        <p:nvSpPr>
          <p:cNvPr id="20" name="Shape 18"/>
          <p:cNvSpPr/>
          <p:nvPr/>
        </p:nvSpPr>
        <p:spPr>
          <a:xfrm>
            <a:off x="1188720" y="4123030"/>
            <a:ext cx="9948672" cy="-502920"/>
          </a:xfrm>
          <a:prstGeom prst="line">
            <a:avLst/>
          </a:prstGeom>
          <a:noFill/>
          <a:ln w="25400">
            <a:solidFill>
              <a:srgbClr val="1D202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ACTIONS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044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owners*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Convert analysis into owned commercial moves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three observable actions, support needs, measures and the next review date.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12700">
            <a:solidFill>
              <a:srgbClr val="1D202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5840" y="5715000"/>
            <a:ext cx="10131552" cy="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3017520"/>
            <a:ext cx="0" cy="2697480"/>
          </a:xfrm>
          <a:prstGeom prst="line">
            <a:avLst/>
          </a:prstGeom>
          <a:noFill/>
          <a:ln w="17780">
            <a:solidFill>
              <a:srgbClr val="1D202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71600" y="4564685"/>
            <a:ext cx="1825142" cy="1141171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R1</a:t>
            </a:r>
            <a:endParaRPr lang="en-US" sz="540" dirty="0"/>
          </a:p>
        </p:txBody>
      </p:sp>
      <p:sp>
        <p:nvSpPr>
          <p:cNvPr id="12" name="Shape 10"/>
          <p:cNvSpPr/>
          <p:nvPr/>
        </p:nvSpPr>
        <p:spPr>
          <a:xfrm>
            <a:off x="3306470" y="3756355"/>
            <a:ext cx="1825142" cy="1949501"/>
          </a:xfrm>
          <a:prstGeom prst="rect">
            <a:avLst/>
          </a:prstGeom>
          <a:solidFill>
            <a:srgbClr val="F0C62E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06470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R2</a:t>
            </a:r>
            <a:endParaRPr lang="en-US" sz="540" dirty="0"/>
          </a:p>
        </p:txBody>
      </p:sp>
      <p:sp>
        <p:nvSpPr>
          <p:cNvPr id="14" name="Shape 12"/>
          <p:cNvSpPr/>
          <p:nvPr/>
        </p:nvSpPr>
        <p:spPr>
          <a:xfrm>
            <a:off x="5241341" y="4279392"/>
            <a:ext cx="1825142" cy="1426464"/>
          </a:xfrm>
          <a:prstGeom prst="rect">
            <a:avLst/>
          </a:prstGeom>
          <a:solidFill>
            <a:srgbClr val="F0443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4134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</a:t>
            </a:r>
            <a:endParaRPr lang="en-US" sz="540" dirty="0"/>
          </a:p>
        </p:txBody>
      </p:sp>
      <p:sp>
        <p:nvSpPr>
          <p:cNvPr id="16" name="Shape 14"/>
          <p:cNvSpPr/>
          <p:nvPr/>
        </p:nvSpPr>
        <p:spPr>
          <a:xfrm>
            <a:off x="7176211" y="3518611"/>
            <a:ext cx="1825142" cy="2187245"/>
          </a:xfrm>
          <a:prstGeom prst="rect">
            <a:avLst/>
          </a:prstGeom>
          <a:solidFill>
            <a:srgbClr val="3478F6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76211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</a:t>
            </a:r>
            <a:endParaRPr lang="en-US" sz="540" dirty="0"/>
          </a:p>
        </p:txBody>
      </p:sp>
      <p:sp>
        <p:nvSpPr>
          <p:cNvPr id="18" name="Shape 16"/>
          <p:cNvSpPr/>
          <p:nvPr/>
        </p:nvSpPr>
        <p:spPr>
          <a:xfrm>
            <a:off x="9111082" y="4041648"/>
            <a:ext cx="1825142" cy="1664208"/>
          </a:xfrm>
          <a:prstGeom prst="rect">
            <a:avLst/>
          </a:prstGeom>
          <a:solidFill>
            <a:srgbClr val="F0C62E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11082" y="5833872"/>
            <a:ext cx="182514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4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R5</a:t>
            </a:r>
            <a:endParaRPr lang="en-US" sz="540" dirty="0"/>
          </a:p>
        </p:txBody>
      </p:sp>
      <p:sp>
        <p:nvSpPr>
          <p:cNvPr id="20" name="Shape 18"/>
          <p:cNvSpPr/>
          <p:nvPr/>
        </p:nvSpPr>
        <p:spPr>
          <a:xfrm>
            <a:off x="1188720" y="4123030"/>
            <a:ext cx="9948672" cy="-502920"/>
          </a:xfrm>
          <a:prstGeom prst="line">
            <a:avLst/>
          </a:prstGeom>
          <a:noFill/>
          <a:ln w="25400">
            <a:solidFill>
              <a:srgbClr val="1D202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2" name="Text 2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D20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Revenue Mix Report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