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280160"/>
            <a:ext cx="5303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every batch a trustworthy path to market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321868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startup story connecting fragmented supply, buyer trust, batch evidence, launch operations, economics, risk, and the ask.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5074920" cy="5440680"/>
          </a:xfrm>
          <a:prstGeom prst="rect">
            <a:avLst>
              <a:gd name="adj" fmla="val 901"/>
            </a:avLst>
          </a:prstGeom>
          <a:solidFill>
            <a:srgbClr val="FFFFFF"/>
          </a:solidFill>
          <a:ln w="15240">
            <a:solidFill>
              <a:srgbClr val="E35D3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51746" y="841248"/>
            <a:ext cx="0" cy="5221224"/>
          </a:xfrm>
          <a:prstGeom prst="line">
            <a:avLst/>
          </a:prstGeom>
          <a:noFill/>
          <a:ln w="12700">
            <a:solidFill>
              <a:srgbClr val="183B3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56832" y="1005840"/>
            <a:ext cx="2791206" cy="475488"/>
          </a:xfrm>
          <a:prstGeom prst="roundRect">
            <a:avLst>
              <a:gd name="adj" fmla="val 9615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76288" y="1188720"/>
            <a:ext cx="228371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/ 410</a:t>
            </a:r>
            <a:endParaRPr lang="en-US" sz="630" dirty="0"/>
          </a:p>
        </p:txBody>
      </p:sp>
      <p:sp>
        <p:nvSpPr>
          <p:cNvPr id="9" name="Shape 7"/>
          <p:cNvSpPr/>
          <p:nvPr/>
        </p:nvSpPr>
        <p:spPr>
          <a:xfrm>
            <a:off x="6693408" y="1719072"/>
            <a:ext cx="2689708" cy="475488"/>
          </a:xfrm>
          <a:prstGeom prst="roundRect">
            <a:avLst>
              <a:gd name="adj" fmla="val 9615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76288" y="187452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15200" y="1874520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54112" y="1874520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93024" y="187452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93408" y="2377440"/>
            <a:ext cx="2689708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76288" y="253288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0" y="2532888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754112" y="2532888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193024" y="253288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693408" y="3035808"/>
            <a:ext cx="2689708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76288" y="319125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15200" y="3191256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54112" y="3191256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93024" y="319125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93408" y="3694176"/>
            <a:ext cx="2689708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876288" y="384962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315200" y="3849624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754112" y="3849624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93024" y="384962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105492" y="1115568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251796" y="1448671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105492" y="1781774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251796" y="2114877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105492" y="2447979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251796" y="2781082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105492" y="3114185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251796" y="3447288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105492" y="3780391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251796" y="4113494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105492" y="4446597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251796" y="4779699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105492" y="5112802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251796" y="5445905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76656" y="4892040"/>
            <a:ext cx="4709160" cy="530352"/>
          </a:xfrm>
          <a:prstGeom prst="roundRect">
            <a:avLst>
              <a:gd name="adj" fmla="val 8621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05256" y="5093208"/>
            <a:ext cx="4251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PROBLEM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ect">
            <a:avLst>
              <a:gd name="adj" fmla="val 1075"/>
            </a:avLst>
          </a:prstGeom>
          <a:solidFill>
            <a:srgbClr val="FFFFFF"/>
          </a:solidFill>
          <a:ln w="15240">
            <a:solidFill>
              <a:srgbClr val="E35D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96805" y="1252728"/>
            <a:ext cx="0" cy="4672584"/>
          </a:xfrm>
          <a:prstGeom prst="line">
            <a:avLst/>
          </a:prstGeom>
          <a:noFill/>
          <a:ln w="12700">
            <a:solidFill>
              <a:srgbClr val="183B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61504" y="1417320"/>
            <a:ext cx="2338578" cy="475488"/>
          </a:xfrm>
          <a:prstGeom prst="roundRect">
            <a:avLst>
              <a:gd name="adj" fmla="val 9615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80960" y="1600200"/>
            <a:ext cx="191338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/ 411</a:t>
            </a:r>
            <a:endParaRPr lang="en-US" sz="630" dirty="0"/>
          </a:p>
        </p:txBody>
      </p:sp>
      <p:sp>
        <p:nvSpPr>
          <p:cNvPr id="8" name="Shape 6"/>
          <p:cNvSpPr/>
          <p:nvPr/>
        </p:nvSpPr>
        <p:spPr>
          <a:xfrm>
            <a:off x="7498080" y="2130552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680960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19872" y="2286000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58784" y="2286000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97696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0" y="2788920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680960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19872" y="2944368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58784" y="2944368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97696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498080" y="3447288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680960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19872" y="3602736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58784" y="3602736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97696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98080" y="4105656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680960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119872" y="4261104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558784" y="4261104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97696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9403" y="1527048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55707" y="1820962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09403" y="2114877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455707" y="2408791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09403" y="2702705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455707" y="2996619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09403" y="3290534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55707" y="3584448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309403" y="3878362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455707" y="4172277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309403" y="4466191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455707" y="4760105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309403" y="5054019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455707" y="5347934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producers and careful buyers struggle to find each other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fictional producer, buyer, current handoffs, trust gaps, waste exposure, and switching trigger.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E35D3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handoffs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journey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PRODUCT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ect">
            <a:avLst>
              <a:gd name="adj" fmla="val 1075"/>
            </a:avLst>
          </a:prstGeom>
          <a:solidFill>
            <a:srgbClr val="FFFFFF"/>
          </a:solidFill>
          <a:ln w="15240">
            <a:solidFill>
              <a:srgbClr val="E35D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549701" y="1252728"/>
            <a:ext cx="0" cy="4672584"/>
          </a:xfrm>
          <a:prstGeom prst="line">
            <a:avLst/>
          </a:prstGeom>
          <a:noFill/>
          <a:ln w="12700">
            <a:solidFill>
              <a:srgbClr val="183B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417320"/>
            <a:ext cx="2338578" cy="475488"/>
          </a:xfrm>
          <a:prstGeom prst="roundRect">
            <a:avLst>
              <a:gd name="adj" fmla="val 9615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33856" y="1600200"/>
            <a:ext cx="191338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/ 412</a:t>
            </a:r>
            <a:endParaRPr lang="en-US" sz="630" dirty="0"/>
          </a:p>
        </p:txBody>
      </p:sp>
      <p:sp>
        <p:nvSpPr>
          <p:cNvPr id="8" name="Shape 6"/>
          <p:cNvSpPr/>
          <p:nvPr/>
        </p:nvSpPr>
        <p:spPr>
          <a:xfrm>
            <a:off x="950976" y="2130552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3856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72768" y="2286000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011680" y="2286000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50592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50976" y="2788920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33856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572768" y="2944368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2944368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450592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3447288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33856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72768" y="3602736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011680" y="3602736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450592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50976" y="4105656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3856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72768" y="4261104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011680" y="4261104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450592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762299" y="1527048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08603" y="1820962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762299" y="2114877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908603" y="2408791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762299" y="2702705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908603" y="2996619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62299" y="3290534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908603" y="3584448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762299" y="3878362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908603" y="4172277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762299" y="4466191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908603" y="4760105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762299" y="5054019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908603" y="5347934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batch-first marketplace makes provenance usable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listings, batch records, order windows, buyer review, fulfillment coordination, exclusions, and human controls.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E35D3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EVIDENCE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ect">
            <a:avLst>
              <a:gd name="adj" fmla="val 1075"/>
            </a:avLst>
          </a:prstGeom>
          <a:solidFill>
            <a:srgbClr val="FFFFFF"/>
          </a:solidFill>
          <a:ln w="15240">
            <a:solidFill>
              <a:srgbClr val="E35D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96805" y="1252728"/>
            <a:ext cx="0" cy="4672584"/>
          </a:xfrm>
          <a:prstGeom prst="line">
            <a:avLst/>
          </a:prstGeom>
          <a:noFill/>
          <a:ln w="12700">
            <a:solidFill>
              <a:srgbClr val="183B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61504" y="1417320"/>
            <a:ext cx="2338578" cy="475488"/>
          </a:xfrm>
          <a:prstGeom prst="roundRect">
            <a:avLst>
              <a:gd name="adj" fmla="val 9615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80960" y="1600200"/>
            <a:ext cx="191338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/ 413</a:t>
            </a:r>
            <a:endParaRPr lang="en-US" sz="630" dirty="0"/>
          </a:p>
        </p:txBody>
      </p:sp>
      <p:sp>
        <p:nvSpPr>
          <p:cNvPr id="8" name="Shape 6"/>
          <p:cNvSpPr/>
          <p:nvPr/>
        </p:nvSpPr>
        <p:spPr>
          <a:xfrm>
            <a:off x="7498080" y="2130552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680960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19872" y="2286000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58784" y="2286000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97696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0" y="2788920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680960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19872" y="2944368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58784" y="2944368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97696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498080" y="3447288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680960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19872" y="3602736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58784" y="3602736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97696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98080" y="4105656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680960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119872" y="4261104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558784" y="4261104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97696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9403" y="1527048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55707" y="1820962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09403" y="2114877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455707" y="2408791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09403" y="2702705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455707" y="2996619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09403" y="3290534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55707" y="3584448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309403" y="3878362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455707" y="4172277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309403" y="4466191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455707" y="4760105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309403" y="5054019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455707" y="5347934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Early demand is a hypothesis with measurable signals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placeholder interviews, repeat intent, supply readiness, order tests, limitations, and the next experiment.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E35D3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 buyers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discovery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WORKFLOW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ect">
            <a:avLst>
              <a:gd name="adj" fmla="val 1075"/>
            </a:avLst>
          </a:prstGeom>
          <a:solidFill>
            <a:srgbClr val="FFFFFF"/>
          </a:solidFill>
          <a:ln w="15240">
            <a:solidFill>
              <a:srgbClr val="E35D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549701" y="1252728"/>
            <a:ext cx="0" cy="4672584"/>
          </a:xfrm>
          <a:prstGeom prst="line">
            <a:avLst/>
          </a:prstGeom>
          <a:noFill/>
          <a:ln w="12700">
            <a:solidFill>
              <a:srgbClr val="183B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417320"/>
            <a:ext cx="2338578" cy="475488"/>
          </a:xfrm>
          <a:prstGeom prst="roundRect">
            <a:avLst>
              <a:gd name="adj" fmla="val 9615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33856" y="1600200"/>
            <a:ext cx="191338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/ 414</a:t>
            </a:r>
            <a:endParaRPr lang="en-US" sz="630" dirty="0"/>
          </a:p>
        </p:txBody>
      </p:sp>
      <p:sp>
        <p:nvSpPr>
          <p:cNvPr id="8" name="Shape 6"/>
          <p:cNvSpPr/>
          <p:nvPr/>
        </p:nvSpPr>
        <p:spPr>
          <a:xfrm>
            <a:off x="950976" y="2130552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3856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72768" y="2286000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011680" y="2286000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50592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50976" y="2788920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33856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572768" y="2944368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2944368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450592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3447288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33856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72768" y="3602736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011680" y="3602736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450592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50976" y="4105656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3856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72768" y="4261104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011680" y="4261104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450592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762299" y="1527048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08603" y="1820962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762299" y="2114877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908603" y="2408791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762299" y="2702705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908603" y="2996619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62299" y="3290534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908603" y="3584448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762299" y="3878362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908603" y="4172277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762299" y="4466191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908603" y="4760105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762299" y="5054019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908603" y="5347934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Orders move through named checkpoints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producer intake, batch approval, listing, order close, consolidation, delivery, confirmation, and issue handling.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E35D3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MARKET ENTRY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ect">
            <a:avLst>
              <a:gd name="adj" fmla="val 1075"/>
            </a:avLst>
          </a:prstGeom>
          <a:solidFill>
            <a:srgbClr val="FFFFFF"/>
          </a:solidFill>
          <a:ln w="15240">
            <a:solidFill>
              <a:srgbClr val="E35D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96805" y="1252728"/>
            <a:ext cx="0" cy="4672584"/>
          </a:xfrm>
          <a:prstGeom prst="line">
            <a:avLst/>
          </a:prstGeom>
          <a:noFill/>
          <a:ln w="12700">
            <a:solidFill>
              <a:srgbClr val="183B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61504" y="1417320"/>
            <a:ext cx="2338578" cy="475488"/>
          </a:xfrm>
          <a:prstGeom prst="roundRect">
            <a:avLst>
              <a:gd name="adj" fmla="val 9615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80960" y="1600200"/>
            <a:ext cx="191338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/ 415</a:t>
            </a:r>
            <a:endParaRPr lang="en-US" sz="630" dirty="0"/>
          </a:p>
        </p:txBody>
      </p:sp>
      <p:sp>
        <p:nvSpPr>
          <p:cNvPr id="8" name="Shape 6"/>
          <p:cNvSpPr/>
          <p:nvPr/>
        </p:nvSpPr>
        <p:spPr>
          <a:xfrm>
            <a:off x="7498080" y="2130552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680960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19872" y="2286000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58784" y="2286000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97696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0" y="2788920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680960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19872" y="2944368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58784" y="2944368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97696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498080" y="3447288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680960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19872" y="3602736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58784" y="3602736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97696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98080" y="4105656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680960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119872" y="4261104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558784" y="4261104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97696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9403" y="1527048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55707" y="1820962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09403" y="2114877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455707" y="2408791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09403" y="2702705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455707" y="2996619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09403" y="3290534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55707" y="3584448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309403" y="3878362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455707" y="4172277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309403" y="4466191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455707" y="4760105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309403" y="5054019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455707" y="5347934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with one city, one category, and one order rhythm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beachhead, acquisition loop, supply density, partner role, launch calendar, and expansion gate.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E35D3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weeks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launch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MODEL &amp;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ect">
            <a:avLst>
              <a:gd name="adj" fmla="val 1075"/>
            </a:avLst>
          </a:prstGeom>
          <a:solidFill>
            <a:srgbClr val="FFFFFF"/>
          </a:solidFill>
          <a:ln w="15240">
            <a:solidFill>
              <a:srgbClr val="E35D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549701" y="1252728"/>
            <a:ext cx="0" cy="4672584"/>
          </a:xfrm>
          <a:prstGeom prst="line">
            <a:avLst/>
          </a:prstGeom>
          <a:noFill/>
          <a:ln w="12700">
            <a:solidFill>
              <a:srgbClr val="183B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417320"/>
            <a:ext cx="2338578" cy="475488"/>
          </a:xfrm>
          <a:prstGeom prst="roundRect">
            <a:avLst>
              <a:gd name="adj" fmla="val 9615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33856" y="1600200"/>
            <a:ext cx="191338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/ 416</a:t>
            </a:r>
            <a:endParaRPr lang="en-US" sz="630" dirty="0"/>
          </a:p>
        </p:txBody>
      </p:sp>
      <p:sp>
        <p:nvSpPr>
          <p:cNvPr id="8" name="Shape 6"/>
          <p:cNvSpPr/>
          <p:nvPr/>
        </p:nvSpPr>
        <p:spPr>
          <a:xfrm>
            <a:off x="950976" y="2130552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3856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72768" y="2286000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011680" y="2286000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50592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50976" y="2788920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33856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572768" y="2944368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2944368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450592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3447288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33856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72768" y="3602736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011680" y="3602736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450592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50976" y="4105656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3856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72768" y="4261104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011680" y="4261104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450592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762299" y="1527048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08603" y="1820962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762299" y="2114877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908603" y="2408791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762299" y="2702705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908603" y="2996619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62299" y="3290534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908603" y="3584448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762299" y="3878362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908603" y="4172277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762299" y="4466191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908603" y="4760105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762299" y="5054019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908603" y="5347934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Contribution improves when routes and batches consolidate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placeholder take rate, order value, service cost, retention, spoilage, quality, concentration, and downside cases.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E35D3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9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ASK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ect">
            <a:avLst>
              <a:gd name="adj" fmla="val 1075"/>
            </a:avLst>
          </a:prstGeom>
          <a:solidFill>
            <a:srgbClr val="FFFFFF"/>
          </a:solidFill>
          <a:ln w="15240">
            <a:solidFill>
              <a:srgbClr val="E35D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96805" y="1252728"/>
            <a:ext cx="0" cy="4672584"/>
          </a:xfrm>
          <a:prstGeom prst="line">
            <a:avLst/>
          </a:prstGeom>
          <a:noFill/>
          <a:ln w="12700">
            <a:solidFill>
              <a:srgbClr val="183B3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61504" y="1417320"/>
            <a:ext cx="2338578" cy="475488"/>
          </a:xfrm>
          <a:prstGeom prst="roundRect">
            <a:avLst>
              <a:gd name="adj" fmla="val 9615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80960" y="1600200"/>
            <a:ext cx="191338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/ 417</a:t>
            </a:r>
            <a:endParaRPr lang="en-US" sz="630" dirty="0"/>
          </a:p>
        </p:txBody>
      </p:sp>
      <p:sp>
        <p:nvSpPr>
          <p:cNvPr id="8" name="Shape 6"/>
          <p:cNvSpPr/>
          <p:nvPr/>
        </p:nvSpPr>
        <p:spPr>
          <a:xfrm>
            <a:off x="7498080" y="2130552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680960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19872" y="2286000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558784" y="2286000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97696" y="2286000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0" y="2788920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680960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19872" y="2944368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58784" y="2944368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997696" y="2944368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498080" y="3447288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FFF9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680960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119872" y="3602736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58784" y="3602736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997696" y="3602736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98080" y="4105656"/>
            <a:ext cx="2253539" cy="475488"/>
          </a:xfrm>
          <a:prstGeom prst="roundRect">
            <a:avLst>
              <a:gd name="adj" fmla="val 9615"/>
            </a:avLst>
          </a:prstGeom>
          <a:solidFill>
            <a:srgbClr val="E8E0B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680960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119872" y="4261104"/>
            <a:ext cx="164592" cy="164592"/>
          </a:xfrm>
          <a:prstGeom prst="ellipse">
            <a:avLst/>
          </a:prstGeom>
          <a:solidFill>
            <a:srgbClr val="F3B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558784" y="4261104"/>
            <a:ext cx="164592" cy="164592"/>
          </a:xfrm>
          <a:prstGeom prst="ellipse">
            <a:avLst/>
          </a:prstGeom>
          <a:solidFill>
            <a:srgbClr val="78B7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97696" y="4261104"/>
            <a:ext cx="164592" cy="164592"/>
          </a:xfrm>
          <a:prstGeom prst="ellipse">
            <a:avLst/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09403" y="1527048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55707" y="1820962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09403" y="2114877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455707" y="2408791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09403" y="2702705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455707" y="2996619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09403" y="3290534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55707" y="3584448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309403" y="3878362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455707" y="4172277"/>
            <a:ext cx="155448" cy="164592"/>
          </a:xfrm>
          <a:prstGeom prst="rect">
            <a:avLst>
              <a:gd name="adj" fmla="val 29412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309403" y="4466191"/>
            <a:ext cx="73152" cy="164592"/>
          </a:xfrm>
          <a:prstGeom prst="rect">
            <a:avLst>
              <a:gd name="adj" fmla="val 62500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0455707" y="4760105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309403" y="5054019"/>
            <a:ext cx="155448" cy="164592"/>
          </a:xfrm>
          <a:prstGeom prst="rect">
            <a:avLst>
              <a:gd name="adj" fmla="val 29412"/>
            </a:avLst>
          </a:prstGeom>
          <a:solidFill>
            <a:srgbClr val="E35D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455707" y="5347934"/>
            <a:ext cx="73152" cy="164592"/>
          </a:xfrm>
          <a:prstGeom prst="rect">
            <a:avLst>
              <a:gd name="adj" fmla="val 62500"/>
            </a:avLst>
          </a:prstGeom>
          <a:solidFill>
            <a:srgbClr val="183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Raise to prove repeat purchase and reliable fulfillment</a:t>
            </a:r>
            <a:endParaRPr lang="en-US" sz="2800" dirty="0"/>
          </a:p>
        </p:txBody>
      </p:sp>
      <p:sp>
        <p:nvSpPr>
          <p:cNvPr id="43" name="Text 41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illustrative funding, runway, product work, operations, hiring, evidence milestones, owner, and next meeting.</a:t>
            </a: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E35D3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35D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$1.8M</a:t>
            </a:r>
            <a:endParaRPr lang="en-US" sz="2100" dirty="0"/>
          </a:p>
        </p:txBody>
      </p:sp>
      <p:sp>
        <p:nvSpPr>
          <p:cNvPr id="46" name="Text 44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raise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8" name="Text 46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83B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Regenerative Food Marketplace Pitch Deck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