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1F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715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 a listing into a sequence of confident decisions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76656" y="3273552"/>
            <a:ext cx="5394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marketing plan connecting buyer context, property story, channels, tours, budget, and learning.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784848" y="859536"/>
            <a:ext cx="4709160" cy="5166360"/>
          </a:xfrm>
          <a:prstGeom prst="rect">
            <a:avLst>
              <a:gd name="adj" fmla="val 971"/>
            </a:avLst>
          </a:prstGeom>
          <a:solidFill>
            <a:srgbClr val="2832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49947" y="1188720"/>
            <a:ext cx="1177290" cy="4507992"/>
          </a:xfrm>
          <a:prstGeom prst="rect">
            <a:avLst>
              <a:gd name="adj" fmla="val 3883"/>
            </a:avLst>
          </a:prstGeom>
          <a:solidFill>
            <a:srgbClr val="D86E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938592" y="1188720"/>
            <a:ext cx="0" cy="4507992"/>
          </a:xfrm>
          <a:prstGeom prst="line">
            <a:avLst/>
          </a:prstGeom>
          <a:noFill/>
          <a:ln w="10160">
            <a:solidFill>
              <a:srgbClr val="FCF8F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809787" y="1188720"/>
            <a:ext cx="894740" cy="4507992"/>
          </a:xfrm>
          <a:prstGeom prst="rect">
            <a:avLst>
              <a:gd name="adj" fmla="val 5110"/>
            </a:avLst>
          </a:prstGeom>
          <a:solidFill>
            <a:srgbClr val="FCF8F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257157" y="1188720"/>
            <a:ext cx="0" cy="4507992"/>
          </a:xfrm>
          <a:prstGeom prst="line">
            <a:avLst/>
          </a:prstGeom>
          <a:noFill/>
          <a:ln w="10160">
            <a:solidFill>
              <a:srgbClr val="C9A66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987077" y="1188720"/>
            <a:ext cx="941832" cy="4507992"/>
          </a:xfrm>
          <a:prstGeom prst="rect">
            <a:avLst>
              <a:gd name="adj" fmla="val 4854"/>
            </a:avLst>
          </a:prstGeom>
          <a:solidFill>
            <a:srgbClr val="FCF8F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457993" y="1188720"/>
            <a:ext cx="0" cy="4507992"/>
          </a:xfrm>
          <a:prstGeom prst="line">
            <a:avLst/>
          </a:prstGeom>
          <a:noFill/>
          <a:ln w="10160">
            <a:solidFill>
              <a:srgbClr val="C9A66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040880" y="5797296"/>
            <a:ext cx="41970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spc="120" kern="0" dirty="0">
                <a:solidFill>
                  <a:srgbClr val="FCF8F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LISTING / ELEVATION</a:t>
            </a:r>
            <a:endParaRPr lang="en-US" sz="570" dirty="0"/>
          </a:p>
        </p:txBody>
      </p:sp>
      <p:sp>
        <p:nvSpPr>
          <p:cNvPr id="13" name="Shape 11"/>
          <p:cNvSpPr/>
          <p:nvPr/>
        </p:nvSpPr>
        <p:spPr>
          <a:xfrm>
            <a:off x="676656" y="4956048"/>
            <a:ext cx="4937760" cy="530352"/>
          </a:xfrm>
          <a:prstGeom prst="roundRect">
            <a:avLst>
              <a:gd name="adj" fmla="val 8621"/>
            </a:avLst>
          </a:prstGeom>
          <a:solidFill>
            <a:srgbClr val="EFE4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157216"/>
            <a:ext cx="44439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6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1F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OBJECTIVE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4D0C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79792" y="1188720"/>
            <a:ext cx="4005072" cy="4526280"/>
          </a:xfrm>
          <a:prstGeom prst="rect">
            <a:avLst>
              <a:gd name="adj" fmla="val 1142"/>
            </a:avLst>
          </a:prstGeom>
          <a:solidFill>
            <a:srgbClr val="2832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60401" y="1517904"/>
            <a:ext cx="1001268" cy="3867912"/>
          </a:xfrm>
          <a:prstGeom prst="rect">
            <a:avLst>
              <a:gd name="adj" fmla="val 4566"/>
            </a:avLst>
          </a:prstGeom>
          <a:solidFill>
            <a:srgbClr val="FCF8F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461035" y="1517904"/>
            <a:ext cx="0" cy="3867912"/>
          </a:xfrm>
          <a:prstGeom prst="line">
            <a:avLst/>
          </a:prstGeom>
          <a:noFill/>
          <a:ln w="10160">
            <a:solidFill>
              <a:srgbClr val="C9A66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201973" y="1517904"/>
            <a:ext cx="760964" cy="3867912"/>
          </a:xfrm>
          <a:prstGeom prst="rect">
            <a:avLst>
              <a:gd name="adj" fmla="val 6008"/>
            </a:avLst>
          </a:prstGeom>
          <a:solidFill>
            <a:srgbClr val="D86E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582455" y="1517904"/>
            <a:ext cx="0" cy="3867912"/>
          </a:xfrm>
          <a:prstGeom prst="line">
            <a:avLst/>
          </a:prstGeom>
          <a:noFill/>
          <a:ln w="10160">
            <a:solidFill>
              <a:srgbClr val="FCF8F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203241" y="1517904"/>
            <a:ext cx="801014" cy="3867912"/>
          </a:xfrm>
          <a:prstGeom prst="rect">
            <a:avLst>
              <a:gd name="adj" fmla="val 5708"/>
            </a:avLst>
          </a:prstGeom>
          <a:solidFill>
            <a:srgbClr val="FCF8F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603748" y="1517904"/>
            <a:ext cx="0" cy="3867912"/>
          </a:xfrm>
          <a:prstGeom prst="line">
            <a:avLst/>
          </a:prstGeom>
          <a:noFill/>
          <a:ln w="10160">
            <a:solidFill>
              <a:srgbClr val="C9A66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35824" y="5486400"/>
            <a:ext cx="34930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spc="120" kern="0" dirty="0">
                <a:solidFill>
                  <a:srgbClr val="FCF8F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LISTING / ELEVATION</a:t>
            </a:r>
            <a:endParaRPr lang="en-US" sz="570" dirty="0"/>
          </a:p>
        </p:txBody>
      </p:sp>
      <p:sp>
        <p:nvSpPr>
          <p:cNvPr id="12" name="Text 10"/>
          <p:cNvSpPr/>
          <p:nvPr/>
        </p:nvSpPr>
        <p:spPr>
          <a:xfrm>
            <a:off x="694944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qualified action the launch must create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694944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the commercial goal to inquiries, viewings, offers, timing, and one quality guardrail.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94944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EFE4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6112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F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 tours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905256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target</a:t>
            </a:r>
            <a:endParaRPr lang="en-US" sz="670" dirty="0"/>
          </a:p>
        </p:txBody>
      </p:sp>
      <p:sp>
        <p:nvSpPr>
          <p:cNvPr id="17" name="Text 15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18" name="Text 1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1F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BUYER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4D0C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1188720"/>
            <a:ext cx="4005072" cy="4526280"/>
          </a:xfrm>
          <a:prstGeom prst="rect">
            <a:avLst>
              <a:gd name="adj" fmla="val 1142"/>
            </a:avLst>
          </a:prstGeom>
          <a:solidFill>
            <a:srgbClr val="2832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75553" y="1517904"/>
            <a:ext cx="1001268" cy="3867912"/>
          </a:xfrm>
          <a:prstGeom prst="rect">
            <a:avLst>
              <a:gd name="adj" fmla="val 4566"/>
            </a:avLst>
          </a:prstGeom>
          <a:solidFill>
            <a:srgbClr val="FCF8F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676187" y="1517904"/>
            <a:ext cx="0" cy="3867912"/>
          </a:xfrm>
          <a:prstGeom prst="line">
            <a:avLst/>
          </a:prstGeom>
          <a:noFill/>
          <a:ln w="10160">
            <a:solidFill>
              <a:srgbClr val="C9A66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417125" y="1517904"/>
            <a:ext cx="760964" cy="3867912"/>
          </a:xfrm>
          <a:prstGeom prst="rect">
            <a:avLst>
              <a:gd name="adj" fmla="val 6008"/>
            </a:avLst>
          </a:prstGeom>
          <a:solidFill>
            <a:srgbClr val="FCF8F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97607" y="1517904"/>
            <a:ext cx="0" cy="3867912"/>
          </a:xfrm>
          <a:prstGeom prst="line">
            <a:avLst/>
          </a:prstGeom>
          <a:noFill/>
          <a:ln w="10160">
            <a:solidFill>
              <a:srgbClr val="C9A66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18393" y="1517904"/>
            <a:ext cx="801014" cy="3867912"/>
          </a:xfrm>
          <a:prstGeom prst="rect">
            <a:avLst>
              <a:gd name="adj" fmla="val 5708"/>
            </a:avLst>
          </a:prstGeom>
          <a:solidFill>
            <a:srgbClr val="D86E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818900" y="1517904"/>
            <a:ext cx="0" cy="3867912"/>
          </a:xfrm>
          <a:prstGeom prst="line">
            <a:avLst/>
          </a:prstGeom>
          <a:noFill/>
          <a:ln w="10160">
            <a:solidFill>
              <a:srgbClr val="FCF8F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976" y="5486400"/>
            <a:ext cx="34930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spc="120" kern="0" dirty="0">
                <a:solidFill>
                  <a:srgbClr val="FCF8F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LISTING / ELEVATION</a:t>
            </a:r>
            <a:endParaRPr lang="en-US" sz="570" dirty="0"/>
          </a:p>
        </p:txBody>
      </p:sp>
      <p:sp>
        <p:nvSpPr>
          <p:cNvPr id="12" name="Text 10"/>
          <p:cNvSpPr/>
          <p:nvPr/>
        </p:nvSpPr>
        <p:spPr>
          <a:xfrm>
            <a:off x="5376672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for the life moment behind the search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5376672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buyer occasion, constraints, alternatives, proof needs, objections, and decision group.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376672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EFE4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577840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F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5586984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70" dirty="0"/>
          </a:p>
        </p:txBody>
      </p:sp>
      <p:sp>
        <p:nvSpPr>
          <p:cNvPr id="17" name="Text 15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18" name="Text 1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1F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POSITION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4D0C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79792" y="1188720"/>
            <a:ext cx="4005072" cy="4526280"/>
          </a:xfrm>
          <a:prstGeom prst="rect">
            <a:avLst>
              <a:gd name="adj" fmla="val 1142"/>
            </a:avLst>
          </a:prstGeom>
          <a:solidFill>
            <a:srgbClr val="2832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60401" y="1517904"/>
            <a:ext cx="1001268" cy="3867912"/>
          </a:xfrm>
          <a:prstGeom prst="rect">
            <a:avLst>
              <a:gd name="adj" fmla="val 4566"/>
            </a:avLst>
          </a:prstGeom>
          <a:solidFill>
            <a:srgbClr val="D86E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461035" y="1517904"/>
            <a:ext cx="0" cy="3867912"/>
          </a:xfrm>
          <a:prstGeom prst="line">
            <a:avLst/>
          </a:prstGeom>
          <a:noFill/>
          <a:ln w="10160">
            <a:solidFill>
              <a:srgbClr val="FCF8F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201973" y="1517904"/>
            <a:ext cx="760964" cy="3867912"/>
          </a:xfrm>
          <a:prstGeom prst="rect">
            <a:avLst>
              <a:gd name="adj" fmla="val 6008"/>
            </a:avLst>
          </a:prstGeom>
          <a:solidFill>
            <a:srgbClr val="FCF8F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582455" y="1517904"/>
            <a:ext cx="0" cy="3867912"/>
          </a:xfrm>
          <a:prstGeom prst="line">
            <a:avLst/>
          </a:prstGeom>
          <a:noFill/>
          <a:ln w="10160">
            <a:solidFill>
              <a:srgbClr val="C9A66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203241" y="1517904"/>
            <a:ext cx="801014" cy="3867912"/>
          </a:xfrm>
          <a:prstGeom prst="rect">
            <a:avLst>
              <a:gd name="adj" fmla="val 5708"/>
            </a:avLst>
          </a:prstGeom>
          <a:solidFill>
            <a:srgbClr val="FCF8F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603748" y="1517904"/>
            <a:ext cx="0" cy="3867912"/>
          </a:xfrm>
          <a:prstGeom prst="line">
            <a:avLst/>
          </a:prstGeom>
          <a:noFill/>
          <a:ln w="10160">
            <a:solidFill>
              <a:srgbClr val="C9A66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35824" y="5486400"/>
            <a:ext cx="34930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spc="120" kern="0" dirty="0">
                <a:solidFill>
                  <a:srgbClr val="FCF8F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LISTING / ELEVATION</a:t>
            </a:r>
            <a:endParaRPr lang="en-US" sz="570" dirty="0"/>
          </a:p>
        </p:txBody>
      </p:sp>
      <p:sp>
        <p:nvSpPr>
          <p:cNvPr id="12" name="Text 10"/>
          <p:cNvSpPr/>
          <p:nvPr/>
        </p:nvSpPr>
        <p:spPr>
          <a:xfrm>
            <a:off x="694944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property truth should organize the story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694944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the promise, distinctive evidence, neighborhood context, tradeoffs, and next action.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94944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EFE4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6112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F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signals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905256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70" dirty="0"/>
          </a:p>
        </p:txBody>
      </p:sp>
      <p:sp>
        <p:nvSpPr>
          <p:cNvPr id="17" name="Text 15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18" name="Text 1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1F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ASSETS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4D0C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1188720"/>
            <a:ext cx="4005072" cy="4526280"/>
          </a:xfrm>
          <a:prstGeom prst="rect">
            <a:avLst>
              <a:gd name="adj" fmla="val 1142"/>
            </a:avLst>
          </a:prstGeom>
          <a:solidFill>
            <a:srgbClr val="2832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75553" y="1517904"/>
            <a:ext cx="1001268" cy="3867912"/>
          </a:xfrm>
          <a:prstGeom prst="rect">
            <a:avLst>
              <a:gd name="adj" fmla="val 4566"/>
            </a:avLst>
          </a:prstGeom>
          <a:solidFill>
            <a:srgbClr val="FCF8F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676187" y="1517904"/>
            <a:ext cx="0" cy="3867912"/>
          </a:xfrm>
          <a:prstGeom prst="line">
            <a:avLst/>
          </a:prstGeom>
          <a:noFill/>
          <a:ln w="10160">
            <a:solidFill>
              <a:srgbClr val="C9A66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417125" y="1517904"/>
            <a:ext cx="760964" cy="3867912"/>
          </a:xfrm>
          <a:prstGeom prst="rect">
            <a:avLst>
              <a:gd name="adj" fmla="val 6008"/>
            </a:avLst>
          </a:prstGeom>
          <a:solidFill>
            <a:srgbClr val="D86E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97607" y="1517904"/>
            <a:ext cx="0" cy="3867912"/>
          </a:xfrm>
          <a:prstGeom prst="line">
            <a:avLst/>
          </a:prstGeom>
          <a:noFill/>
          <a:ln w="10160">
            <a:solidFill>
              <a:srgbClr val="FCF8F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18393" y="1517904"/>
            <a:ext cx="801014" cy="3867912"/>
          </a:xfrm>
          <a:prstGeom prst="rect">
            <a:avLst>
              <a:gd name="adj" fmla="val 5708"/>
            </a:avLst>
          </a:prstGeom>
          <a:solidFill>
            <a:srgbClr val="FCF8F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818900" y="1517904"/>
            <a:ext cx="0" cy="3867912"/>
          </a:xfrm>
          <a:prstGeom prst="line">
            <a:avLst/>
          </a:prstGeom>
          <a:noFill/>
          <a:ln w="10160">
            <a:solidFill>
              <a:srgbClr val="C9A66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976" y="5486400"/>
            <a:ext cx="34930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spc="120" kern="0" dirty="0">
                <a:solidFill>
                  <a:srgbClr val="FCF8F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LISTING / ELEVATION</a:t>
            </a:r>
            <a:endParaRPr lang="en-US" sz="570" dirty="0"/>
          </a:p>
        </p:txBody>
      </p:sp>
      <p:sp>
        <p:nvSpPr>
          <p:cNvPr id="12" name="Text 10"/>
          <p:cNvSpPr/>
          <p:nvPr/>
        </p:nvSpPr>
        <p:spPr>
          <a:xfrm>
            <a:off x="5376672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asset answers a different buyer question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5376672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copy, floor story, feature cards, neighborhood proof, viewing guide, follow-up, and owner.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376672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EFE4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577840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F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assets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5586984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original</a:t>
            </a:r>
            <a:endParaRPr lang="en-US" sz="670" dirty="0"/>
          </a:p>
        </p:txBody>
      </p:sp>
      <p:sp>
        <p:nvSpPr>
          <p:cNvPr id="17" name="Text 15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18" name="Text 1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1F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CHANNELS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4D0C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79792" y="1188720"/>
            <a:ext cx="4005072" cy="4526280"/>
          </a:xfrm>
          <a:prstGeom prst="rect">
            <a:avLst>
              <a:gd name="adj" fmla="val 1142"/>
            </a:avLst>
          </a:prstGeom>
          <a:solidFill>
            <a:srgbClr val="2832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60401" y="1517904"/>
            <a:ext cx="1001268" cy="3867912"/>
          </a:xfrm>
          <a:prstGeom prst="rect">
            <a:avLst>
              <a:gd name="adj" fmla="val 4566"/>
            </a:avLst>
          </a:prstGeom>
          <a:solidFill>
            <a:srgbClr val="FCF8F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461035" y="1517904"/>
            <a:ext cx="0" cy="3867912"/>
          </a:xfrm>
          <a:prstGeom prst="line">
            <a:avLst/>
          </a:prstGeom>
          <a:noFill/>
          <a:ln w="10160">
            <a:solidFill>
              <a:srgbClr val="C9A66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201973" y="1517904"/>
            <a:ext cx="760964" cy="3867912"/>
          </a:xfrm>
          <a:prstGeom prst="rect">
            <a:avLst>
              <a:gd name="adj" fmla="val 6008"/>
            </a:avLst>
          </a:prstGeom>
          <a:solidFill>
            <a:srgbClr val="FCF8F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582455" y="1517904"/>
            <a:ext cx="0" cy="3867912"/>
          </a:xfrm>
          <a:prstGeom prst="line">
            <a:avLst/>
          </a:prstGeom>
          <a:noFill/>
          <a:ln w="10160">
            <a:solidFill>
              <a:srgbClr val="C9A66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203241" y="1517904"/>
            <a:ext cx="801014" cy="3867912"/>
          </a:xfrm>
          <a:prstGeom prst="rect">
            <a:avLst>
              <a:gd name="adj" fmla="val 5708"/>
            </a:avLst>
          </a:prstGeom>
          <a:solidFill>
            <a:srgbClr val="D86E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603748" y="1517904"/>
            <a:ext cx="0" cy="3867912"/>
          </a:xfrm>
          <a:prstGeom prst="line">
            <a:avLst/>
          </a:prstGeom>
          <a:noFill/>
          <a:ln w="10160">
            <a:solidFill>
              <a:srgbClr val="FCF8F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35824" y="5486400"/>
            <a:ext cx="34930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spc="120" kern="0" dirty="0">
                <a:solidFill>
                  <a:srgbClr val="FCF8F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LISTING / ELEVATION</a:t>
            </a:r>
            <a:endParaRPr lang="en-US" sz="570" dirty="0"/>
          </a:p>
        </p:txBody>
      </p:sp>
      <p:sp>
        <p:nvSpPr>
          <p:cNvPr id="12" name="Text 10"/>
          <p:cNvSpPr/>
          <p:nvPr/>
        </p:nvSpPr>
        <p:spPr>
          <a:xfrm>
            <a:off x="694944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each channel one clear job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694944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discovery, intent capture, validation, booking, reminder, follow-up, and referral roles.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94944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EFE4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6112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F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signals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905256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70" dirty="0"/>
          </a:p>
        </p:txBody>
      </p:sp>
      <p:sp>
        <p:nvSpPr>
          <p:cNvPr id="17" name="Text 15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18" name="Text 1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1F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FUNNEL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4D0C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1188720"/>
            <a:ext cx="4005072" cy="4526280"/>
          </a:xfrm>
          <a:prstGeom prst="rect">
            <a:avLst>
              <a:gd name="adj" fmla="val 1142"/>
            </a:avLst>
          </a:prstGeom>
          <a:solidFill>
            <a:srgbClr val="2832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75553" y="1517904"/>
            <a:ext cx="1001268" cy="3867912"/>
          </a:xfrm>
          <a:prstGeom prst="rect">
            <a:avLst>
              <a:gd name="adj" fmla="val 4566"/>
            </a:avLst>
          </a:prstGeom>
          <a:solidFill>
            <a:srgbClr val="D86E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676187" y="1517904"/>
            <a:ext cx="0" cy="3867912"/>
          </a:xfrm>
          <a:prstGeom prst="line">
            <a:avLst/>
          </a:prstGeom>
          <a:noFill/>
          <a:ln w="10160">
            <a:solidFill>
              <a:srgbClr val="FCF8F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417125" y="1517904"/>
            <a:ext cx="760964" cy="3867912"/>
          </a:xfrm>
          <a:prstGeom prst="rect">
            <a:avLst>
              <a:gd name="adj" fmla="val 6008"/>
            </a:avLst>
          </a:prstGeom>
          <a:solidFill>
            <a:srgbClr val="FCF8F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797607" y="1517904"/>
            <a:ext cx="0" cy="3867912"/>
          </a:xfrm>
          <a:prstGeom prst="line">
            <a:avLst/>
          </a:prstGeom>
          <a:noFill/>
          <a:ln w="10160">
            <a:solidFill>
              <a:srgbClr val="C9A66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18393" y="1517904"/>
            <a:ext cx="801014" cy="3867912"/>
          </a:xfrm>
          <a:prstGeom prst="rect">
            <a:avLst>
              <a:gd name="adj" fmla="val 5708"/>
            </a:avLst>
          </a:prstGeom>
          <a:solidFill>
            <a:srgbClr val="FCF8F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818900" y="1517904"/>
            <a:ext cx="0" cy="3867912"/>
          </a:xfrm>
          <a:prstGeom prst="line">
            <a:avLst/>
          </a:prstGeom>
          <a:noFill/>
          <a:ln w="10160">
            <a:solidFill>
              <a:srgbClr val="C9A66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976" y="5486400"/>
            <a:ext cx="34930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spc="120" kern="0" dirty="0">
                <a:solidFill>
                  <a:srgbClr val="FCF8F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LISTING / ELEVATION</a:t>
            </a:r>
            <a:endParaRPr lang="en-US" sz="570" dirty="0"/>
          </a:p>
        </p:txBody>
      </p:sp>
      <p:sp>
        <p:nvSpPr>
          <p:cNvPr id="12" name="Text 10"/>
          <p:cNvSpPr/>
          <p:nvPr/>
        </p:nvSpPr>
        <p:spPr>
          <a:xfrm>
            <a:off x="5376672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movement from impression to qualified offer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5376672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reach, engaged visits, inquiries, booked tours, attended tours, offers, and feedback.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376672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EFE4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577840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F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18%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5586984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booking rate</a:t>
            </a:r>
            <a:endParaRPr lang="en-US" sz="670" dirty="0"/>
          </a:p>
        </p:txBody>
      </p:sp>
      <p:sp>
        <p:nvSpPr>
          <p:cNvPr id="17" name="Text 15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18" name="Text 1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1F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REVIEW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4D0C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79792" y="1188720"/>
            <a:ext cx="4005072" cy="4526280"/>
          </a:xfrm>
          <a:prstGeom prst="rect">
            <a:avLst>
              <a:gd name="adj" fmla="val 1142"/>
            </a:avLst>
          </a:prstGeom>
          <a:solidFill>
            <a:srgbClr val="28323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60401" y="1517904"/>
            <a:ext cx="1001268" cy="3867912"/>
          </a:xfrm>
          <a:prstGeom prst="rect">
            <a:avLst>
              <a:gd name="adj" fmla="val 4566"/>
            </a:avLst>
          </a:prstGeom>
          <a:solidFill>
            <a:srgbClr val="FCF8F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461035" y="1517904"/>
            <a:ext cx="0" cy="3867912"/>
          </a:xfrm>
          <a:prstGeom prst="line">
            <a:avLst/>
          </a:prstGeom>
          <a:noFill/>
          <a:ln w="10160">
            <a:solidFill>
              <a:srgbClr val="C9A66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201973" y="1517904"/>
            <a:ext cx="760964" cy="3867912"/>
          </a:xfrm>
          <a:prstGeom prst="rect">
            <a:avLst>
              <a:gd name="adj" fmla="val 6008"/>
            </a:avLst>
          </a:prstGeom>
          <a:solidFill>
            <a:srgbClr val="D86E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582455" y="1517904"/>
            <a:ext cx="0" cy="3867912"/>
          </a:xfrm>
          <a:prstGeom prst="line">
            <a:avLst/>
          </a:prstGeom>
          <a:noFill/>
          <a:ln w="10160">
            <a:solidFill>
              <a:srgbClr val="FCF8F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203241" y="1517904"/>
            <a:ext cx="801014" cy="3867912"/>
          </a:xfrm>
          <a:prstGeom prst="rect">
            <a:avLst>
              <a:gd name="adj" fmla="val 5708"/>
            </a:avLst>
          </a:prstGeom>
          <a:solidFill>
            <a:srgbClr val="FCF8F1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603748" y="1517904"/>
            <a:ext cx="0" cy="3867912"/>
          </a:xfrm>
          <a:prstGeom prst="line">
            <a:avLst/>
          </a:prstGeom>
          <a:noFill/>
          <a:ln w="10160">
            <a:solidFill>
              <a:srgbClr val="C9A66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35824" y="5486400"/>
            <a:ext cx="34930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70" b="1" spc="120" kern="0" dirty="0">
                <a:solidFill>
                  <a:srgbClr val="FCF8F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LISTING / ELEVATION</a:t>
            </a:r>
            <a:endParaRPr lang="en-US" sz="570" dirty="0"/>
          </a:p>
        </p:txBody>
      </p:sp>
      <p:sp>
        <p:nvSpPr>
          <p:cNvPr id="12" name="Text 10"/>
          <p:cNvSpPr/>
          <p:nvPr/>
        </p:nvSpPr>
        <p:spPr>
          <a:xfrm>
            <a:off x="694944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Scale the message only after tour evidence agrees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694944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channel quality, questions, objections, tour feedback, spend, owner, and next experiment.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94944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EFE4D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6112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F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signals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905256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70" dirty="0"/>
          </a:p>
        </p:txBody>
      </p:sp>
      <p:sp>
        <p:nvSpPr>
          <p:cNvPr id="17" name="Text 15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18" name="Text 1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83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 Estate Listing Marketing Plan</dc:title>
  <dc:subject>Original editable PowerPoint template</dc:subject>
  <dc:creator>FreeAIPPT</dc:creator>
  <cp:lastModifiedBy>FreeAIPPT</cp:lastModifiedBy>
  <cp:revision>1</cp:revision>
  <dcterms:created xsi:type="dcterms:W3CDTF">2026-09-11T21:35:06Z</dcterms:created>
  <dcterms:modified xsi:type="dcterms:W3CDTF">2026-09-11T21:35:06Z</dcterms:modified>
</cp:coreProperties>
</file>