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836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-731520"/>
            <a:ext cx="5303520" cy="5303520"/>
          </a:xfrm>
          <a:prstGeom prst="ellipse">
            <a:avLst/>
          </a:prstGeom>
          <a:solidFill>
            <a:srgbClr val="5AB9A3">
              <a:alpha val="4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961120" y="-365760"/>
            <a:ext cx="3931920" cy="3931920"/>
          </a:xfrm>
          <a:prstGeom prst="ellipse">
            <a:avLst/>
          </a:prstGeom>
          <a:solidFill>
            <a:srgbClr val="B6E05A">
              <a:alpha val="33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555480" y="0"/>
            <a:ext cx="2468880" cy="2468880"/>
          </a:xfrm>
          <a:prstGeom prst="ellipse">
            <a:avLst/>
          </a:prstGeom>
          <a:solidFill>
            <a:srgbClr val="B6E05A">
              <a:alpha val="24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65836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B6E0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ROADMAP / THREE HORIZONS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58368" y="1481328"/>
            <a:ext cx="653796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Quarterly Product Roadmap</a:t>
            </a:r>
            <a:endParaRPr lang="en-US" sz="4100" dirty="0"/>
          </a:p>
        </p:txBody>
      </p:sp>
      <p:sp>
        <p:nvSpPr>
          <p:cNvPr id="7" name="Text 5"/>
          <p:cNvSpPr/>
          <p:nvPr/>
        </p:nvSpPr>
        <p:spPr>
          <a:xfrm>
            <a:off x="685800" y="3063240"/>
            <a:ext cx="53949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C4D3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Evidence-led bets across three horizons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960120" y="4754880"/>
            <a:ext cx="658368" cy="658368"/>
          </a:xfrm>
          <a:prstGeom prst="ellipse">
            <a:avLst/>
          </a:prstGeom>
          <a:solidFill>
            <a:srgbClr val="B6E05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5532120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NOW</a:t>
            </a:r>
            <a:endParaRPr lang="en-US" sz="700" dirty="0"/>
          </a:p>
        </p:txBody>
      </p:sp>
      <p:sp>
        <p:nvSpPr>
          <p:cNvPr id="10" name="Shape 8"/>
          <p:cNvSpPr/>
          <p:nvPr/>
        </p:nvSpPr>
        <p:spPr>
          <a:xfrm>
            <a:off x="1618488" y="5084064"/>
            <a:ext cx="941832" cy="0"/>
          </a:xfrm>
          <a:prstGeom prst="line">
            <a:avLst/>
          </a:prstGeom>
          <a:noFill/>
          <a:ln w="25400">
            <a:solidFill>
              <a:srgbClr val="65807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560320" y="4754880"/>
            <a:ext cx="658368" cy="658368"/>
          </a:xfrm>
          <a:prstGeom prst="ellipse">
            <a:avLst/>
          </a:prstGeom>
          <a:solidFill>
            <a:srgbClr val="5AB9A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423160" y="5532120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3218688" y="5084064"/>
            <a:ext cx="941832" cy="0"/>
          </a:xfrm>
          <a:prstGeom prst="line">
            <a:avLst/>
          </a:prstGeom>
          <a:noFill/>
          <a:ln w="25400">
            <a:solidFill>
              <a:srgbClr val="65807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160520" y="4754880"/>
            <a:ext cx="658368" cy="658368"/>
          </a:xfrm>
          <a:prstGeom prst="ellipse">
            <a:avLst/>
          </a:prstGeom>
          <a:solidFill>
            <a:srgbClr val="5AB9A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023360" y="5532120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LATER</a:t>
            </a:r>
            <a:endParaRPr lang="en-US" sz="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836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B6E0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/ OUTCOME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36574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051560"/>
            <a:ext cx="3063240" cy="3063240"/>
          </a:xfrm>
          <a:prstGeom prst="ellipse">
            <a:avLst/>
          </a:prstGeom>
          <a:solidFill>
            <a:srgbClr val="5AB9A3">
              <a:alpha val="3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750808" y="1581912"/>
            <a:ext cx="2057400" cy="2057400"/>
          </a:xfrm>
          <a:prstGeom prst="ellipse">
            <a:avLst/>
          </a:prstGeom>
          <a:solidFill>
            <a:srgbClr val="B6E05A">
              <a:alpha val="3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134856" y="2112264"/>
            <a:ext cx="1170432" cy="1170432"/>
          </a:xfrm>
          <a:prstGeom prst="ellipse">
            <a:avLst/>
          </a:prstGeom>
          <a:solidFill>
            <a:srgbClr val="B6E05A">
              <a:alpha val="2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1234440"/>
            <a:ext cx="676656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Anchor the roadmap in changed customer behavior</a:t>
            </a:r>
            <a:endParaRPr lang="en-US" sz="2900" dirty="0"/>
          </a:p>
        </p:txBody>
      </p:sp>
      <p:sp>
        <p:nvSpPr>
          <p:cNvPr id="8" name="Text 6"/>
          <p:cNvSpPr/>
          <p:nvPr/>
        </p:nvSpPr>
        <p:spPr>
          <a:xfrm>
            <a:off x="685800" y="2688336"/>
            <a:ext cx="5806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9CB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who succeeds, what they can do, how quickly, and why the outcome matters.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841248" y="4773168"/>
            <a:ext cx="493776" cy="493776"/>
          </a:xfrm>
          <a:prstGeom prst="ellipse">
            <a:avLst/>
          </a:prstGeom>
          <a:solidFill>
            <a:srgbClr val="5AB9A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335024" y="5020056"/>
            <a:ext cx="1078992" cy="0"/>
          </a:xfrm>
          <a:prstGeom prst="line">
            <a:avLst/>
          </a:prstGeom>
          <a:noFill/>
          <a:ln w="25400">
            <a:solidFill>
              <a:srgbClr val="66817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414016" y="4773168"/>
            <a:ext cx="493776" cy="493776"/>
          </a:xfrm>
          <a:prstGeom prst="ellipse">
            <a:avLst/>
          </a:prstGeom>
          <a:solidFill>
            <a:srgbClr val="B6E05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907792" y="5020056"/>
            <a:ext cx="1078992" cy="0"/>
          </a:xfrm>
          <a:prstGeom prst="line">
            <a:avLst/>
          </a:prstGeom>
          <a:noFill/>
          <a:ln w="25400">
            <a:solidFill>
              <a:srgbClr val="66817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986784" y="4773168"/>
            <a:ext cx="493776" cy="493776"/>
          </a:xfrm>
          <a:prstGeom prst="ellipse">
            <a:avLst/>
          </a:prstGeom>
          <a:solidFill>
            <a:srgbClr val="5AB9A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480560" y="5020056"/>
            <a:ext cx="1078992" cy="0"/>
          </a:xfrm>
          <a:prstGeom prst="line">
            <a:avLst/>
          </a:prstGeom>
          <a:noFill/>
          <a:ln w="25400">
            <a:solidFill>
              <a:srgbClr val="66817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559552" y="4773168"/>
            <a:ext cx="493776" cy="493776"/>
          </a:xfrm>
          <a:prstGeom prst="ellipse">
            <a:avLst/>
          </a:prstGeom>
          <a:solidFill>
            <a:srgbClr val="5AB9A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973568" y="4279392"/>
            <a:ext cx="3063240" cy="1024128"/>
          </a:xfrm>
          <a:prstGeom prst="roundRect">
            <a:avLst>
              <a:gd name="adj" fmla="val 5357"/>
            </a:avLst>
          </a:prstGeom>
          <a:solidFill>
            <a:srgbClr val="E8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47888" y="4507992"/>
            <a:ext cx="1234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836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&lt; 3 min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9253728" y="4572000"/>
            <a:ext cx="1444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dirty="0">
                <a:solidFill>
                  <a:srgbClr val="1836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time to first value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0" name="Text 18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836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B6E0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/ EVIDENCE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36574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051560"/>
            <a:ext cx="3063240" cy="3063240"/>
          </a:xfrm>
          <a:prstGeom prst="ellipse">
            <a:avLst/>
          </a:prstGeom>
          <a:solidFill>
            <a:srgbClr val="5AB9A3">
              <a:alpha val="3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750808" y="1581912"/>
            <a:ext cx="2057400" cy="2057400"/>
          </a:xfrm>
          <a:prstGeom prst="ellipse">
            <a:avLst/>
          </a:prstGeom>
          <a:solidFill>
            <a:srgbClr val="B6E05A">
              <a:alpha val="3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134856" y="2112264"/>
            <a:ext cx="1170432" cy="1170432"/>
          </a:xfrm>
          <a:prstGeom prst="ellipse">
            <a:avLst/>
          </a:prstGeom>
          <a:solidFill>
            <a:srgbClr val="B6E05A">
              <a:alpha val="2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1234440"/>
            <a:ext cx="676656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 multiple signals to shape each bet</a:t>
            </a:r>
            <a:endParaRPr lang="en-US" sz="2900" dirty="0"/>
          </a:p>
        </p:txBody>
      </p:sp>
      <p:sp>
        <p:nvSpPr>
          <p:cNvPr id="8" name="Text 6"/>
          <p:cNvSpPr/>
          <p:nvPr/>
        </p:nvSpPr>
        <p:spPr>
          <a:xfrm>
            <a:off x="685800" y="2688336"/>
            <a:ext cx="5806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9CB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Combine behavior, research, support, commercial context, reliability, and technical learning.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841248" y="4773168"/>
            <a:ext cx="493776" cy="493776"/>
          </a:xfrm>
          <a:prstGeom prst="ellipse">
            <a:avLst/>
          </a:prstGeom>
          <a:solidFill>
            <a:srgbClr val="5AB9A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335024" y="5020056"/>
            <a:ext cx="1078992" cy="0"/>
          </a:xfrm>
          <a:prstGeom prst="line">
            <a:avLst/>
          </a:prstGeom>
          <a:noFill/>
          <a:ln w="25400">
            <a:solidFill>
              <a:srgbClr val="66817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414016" y="4773168"/>
            <a:ext cx="493776" cy="493776"/>
          </a:xfrm>
          <a:prstGeom prst="ellipse">
            <a:avLst/>
          </a:prstGeom>
          <a:solidFill>
            <a:srgbClr val="5AB9A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907792" y="5020056"/>
            <a:ext cx="1078992" cy="0"/>
          </a:xfrm>
          <a:prstGeom prst="line">
            <a:avLst/>
          </a:prstGeom>
          <a:noFill/>
          <a:ln w="25400">
            <a:solidFill>
              <a:srgbClr val="66817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986784" y="4773168"/>
            <a:ext cx="493776" cy="493776"/>
          </a:xfrm>
          <a:prstGeom prst="ellipse">
            <a:avLst/>
          </a:prstGeom>
          <a:solidFill>
            <a:srgbClr val="B6E05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480560" y="5020056"/>
            <a:ext cx="1078992" cy="0"/>
          </a:xfrm>
          <a:prstGeom prst="line">
            <a:avLst/>
          </a:prstGeom>
          <a:noFill/>
          <a:ln w="25400">
            <a:solidFill>
              <a:srgbClr val="66817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559552" y="4773168"/>
            <a:ext cx="493776" cy="493776"/>
          </a:xfrm>
          <a:prstGeom prst="ellipse">
            <a:avLst/>
          </a:prstGeom>
          <a:solidFill>
            <a:srgbClr val="5AB9A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973568" y="4279392"/>
            <a:ext cx="3063240" cy="1024128"/>
          </a:xfrm>
          <a:prstGeom prst="roundRect">
            <a:avLst>
              <a:gd name="adj" fmla="val 5357"/>
            </a:avLst>
          </a:prstGeom>
          <a:solidFill>
            <a:srgbClr val="E8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47888" y="4507992"/>
            <a:ext cx="1234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836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signals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9253728" y="4572000"/>
            <a:ext cx="1444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dirty="0">
                <a:solidFill>
                  <a:srgbClr val="1836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 priorities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0" name="Text 18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836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B6E0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/ BETS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36574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051560"/>
            <a:ext cx="3063240" cy="3063240"/>
          </a:xfrm>
          <a:prstGeom prst="ellipse">
            <a:avLst/>
          </a:prstGeom>
          <a:solidFill>
            <a:srgbClr val="5AB9A3">
              <a:alpha val="3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750808" y="1581912"/>
            <a:ext cx="2057400" cy="2057400"/>
          </a:xfrm>
          <a:prstGeom prst="ellipse">
            <a:avLst/>
          </a:prstGeom>
          <a:solidFill>
            <a:srgbClr val="B6E05A">
              <a:alpha val="3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134856" y="2112264"/>
            <a:ext cx="1170432" cy="1170432"/>
          </a:xfrm>
          <a:prstGeom prst="ellipse">
            <a:avLst/>
          </a:prstGeom>
          <a:solidFill>
            <a:srgbClr val="B6E05A">
              <a:alpha val="2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1234440"/>
            <a:ext cx="676656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the assumptions behind the investment</a:t>
            </a:r>
            <a:endParaRPr lang="en-US" sz="2900" dirty="0"/>
          </a:p>
        </p:txBody>
      </p:sp>
      <p:sp>
        <p:nvSpPr>
          <p:cNvPr id="8" name="Text 6"/>
          <p:cNvSpPr/>
          <p:nvPr/>
        </p:nvSpPr>
        <p:spPr>
          <a:xfrm>
            <a:off x="685800" y="2688336"/>
            <a:ext cx="5806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9CB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expected outcome, user, mechanism, evidence, confidence, and stop condition.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841248" y="4773168"/>
            <a:ext cx="493776" cy="493776"/>
          </a:xfrm>
          <a:prstGeom prst="ellipse">
            <a:avLst/>
          </a:prstGeom>
          <a:solidFill>
            <a:srgbClr val="5AB9A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335024" y="5020056"/>
            <a:ext cx="1078992" cy="0"/>
          </a:xfrm>
          <a:prstGeom prst="line">
            <a:avLst/>
          </a:prstGeom>
          <a:noFill/>
          <a:ln w="25400">
            <a:solidFill>
              <a:srgbClr val="66817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414016" y="4773168"/>
            <a:ext cx="493776" cy="493776"/>
          </a:xfrm>
          <a:prstGeom prst="ellipse">
            <a:avLst/>
          </a:prstGeom>
          <a:solidFill>
            <a:srgbClr val="5AB9A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907792" y="5020056"/>
            <a:ext cx="1078992" cy="0"/>
          </a:xfrm>
          <a:prstGeom prst="line">
            <a:avLst/>
          </a:prstGeom>
          <a:noFill/>
          <a:ln w="25400">
            <a:solidFill>
              <a:srgbClr val="66817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986784" y="4773168"/>
            <a:ext cx="493776" cy="493776"/>
          </a:xfrm>
          <a:prstGeom prst="ellipse">
            <a:avLst/>
          </a:prstGeom>
          <a:solidFill>
            <a:srgbClr val="5AB9A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480560" y="5020056"/>
            <a:ext cx="1078992" cy="0"/>
          </a:xfrm>
          <a:prstGeom prst="line">
            <a:avLst/>
          </a:prstGeom>
          <a:noFill/>
          <a:ln w="25400">
            <a:solidFill>
              <a:srgbClr val="66817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559552" y="4773168"/>
            <a:ext cx="493776" cy="493776"/>
          </a:xfrm>
          <a:prstGeom prst="ellipse">
            <a:avLst/>
          </a:prstGeom>
          <a:solidFill>
            <a:srgbClr val="B6E05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973568" y="4279392"/>
            <a:ext cx="3063240" cy="1024128"/>
          </a:xfrm>
          <a:prstGeom prst="roundRect">
            <a:avLst>
              <a:gd name="adj" fmla="val 5357"/>
            </a:avLst>
          </a:prstGeom>
          <a:solidFill>
            <a:srgbClr val="E8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47888" y="4507992"/>
            <a:ext cx="1234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836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bets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9253728" y="4572000"/>
            <a:ext cx="1444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dirty="0">
                <a:solidFill>
                  <a:srgbClr val="1836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different confidence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0" name="Text 18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836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B6E0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/ QUARTERS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36574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051560"/>
            <a:ext cx="3063240" cy="3063240"/>
          </a:xfrm>
          <a:prstGeom prst="ellipse">
            <a:avLst/>
          </a:prstGeom>
          <a:solidFill>
            <a:srgbClr val="5AB9A3">
              <a:alpha val="3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750808" y="1581912"/>
            <a:ext cx="2057400" cy="2057400"/>
          </a:xfrm>
          <a:prstGeom prst="ellipse">
            <a:avLst/>
          </a:prstGeom>
          <a:solidFill>
            <a:srgbClr val="B6E05A">
              <a:alpha val="3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134856" y="2112264"/>
            <a:ext cx="1170432" cy="1170432"/>
          </a:xfrm>
          <a:prstGeom prst="ellipse">
            <a:avLst/>
          </a:prstGeom>
          <a:solidFill>
            <a:srgbClr val="B6E05A">
              <a:alpha val="2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1234440"/>
            <a:ext cx="676656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Sequence releases around learning</a:t>
            </a:r>
            <a:endParaRPr lang="en-US" sz="2900" dirty="0"/>
          </a:p>
        </p:txBody>
      </p:sp>
      <p:sp>
        <p:nvSpPr>
          <p:cNvPr id="8" name="Text 6"/>
          <p:cNvSpPr/>
          <p:nvPr/>
        </p:nvSpPr>
        <p:spPr>
          <a:xfrm>
            <a:off x="685800" y="2688336"/>
            <a:ext cx="5806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9CB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what becomes available, to whom, what it tests, and what unlocks the next horizon.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841248" y="4773168"/>
            <a:ext cx="493776" cy="493776"/>
          </a:xfrm>
          <a:prstGeom prst="ellipse">
            <a:avLst/>
          </a:prstGeom>
          <a:solidFill>
            <a:srgbClr val="B6E05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335024" y="5020056"/>
            <a:ext cx="1078992" cy="0"/>
          </a:xfrm>
          <a:prstGeom prst="line">
            <a:avLst/>
          </a:prstGeom>
          <a:noFill/>
          <a:ln w="25400">
            <a:solidFill>
              <a:srgbClr val="66817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414016" y="4773168"/>
            <a:ext cx="493776" cy="493776"/>
          </a:xfrm>
          <a:prstGeom prst="ellipse">
            <a:avLst/>
          </a:prstGeom>
          <a:solidFill>
            <a:srgbClr val="5AB9A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907792" y="5020056"/>
            <a:ext cx="1078992" cy="0"/>
          </a:xfrm>
          <a:prstGeom prst="line">
            <a:avLst/>
          </a:prstGeom>
          <a:noFill/>
          <a:ln w="25400">
            <a:solidFill>
              <a:srgbClr val="66817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986784" y="4773168"/>
            <a:ext cx="493776" cy="493776"/>
          </a:xfrm>
          <a:prstGeom prst="ellipse">
            <a:avLst/>
          </a:prstGeom>
          <a:solidFill>
            <a:srgbClr val="5AB9A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480560" y="5020056"/>
            <a:ext cx="1078992" cy="0"/>
          </a:xfrm>
          <a:prstGeom prst="line">
            <a:avLst/>
          </a:prstGeom>
          <a:noFill/>
          <a:ln w="25400">
            <a:solidFill>
              <a:srgbClr val="66817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559552" y="4773168"/>
            <a:ext cx="493776" cy="493776"/>
          </a:xfrm>
          <a:prstGeom prst="ellipse">
            <a:avLst/>
          </a:prstGeom>
          <a:solidFill>
            <a:srgbClr val="5AB9A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973568" y="4279392"/>
            <a:ext cx="3063240" cy="1024128"/>
          </a:xfrm>
          <a:prstGeom prst="roundRect">
            <a:avLst>
              <a:gd name="adj" fmla="val 5357"/>
            </a:avLst>
          </a:prstGeom>
          <a:solidFill>
            <a:srgbClr val="E8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47888" y="4507992"/>
            <a:ext cx="1234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836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horizons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9253728" y="4572000"/>
            <a:ext cx="1444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dirty="0">
                <a:solidFill>
                  <a:srgbClr val="1836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Q4 through Q2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0" name="Text 18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836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B6E0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/ DEPENDENCIES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36574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051560"/>
            <a:ext cx="3063240" cy="3063240"/>
          </a:xfrm>
          <a:prstGeom prst="ellipse">
            <a:avLst/>
          </a:prstGeom>
          <a:solidFill>
            <a:srgbClr val="5AB9A3">
              <a:alpha val="3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750808" y="1581912"/>
            <a:ext cx="2057400" cy="2057400"/>
          </a:xfrm>
          <a:prstGeom prst="ellipse">
            <a:avLst/>
          </a:prstGeom>
          <a:solidFill>
            <a:srgbClr val="B6E05A">
              <a:alpha val="3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134856" y="2112264"/>
            <a:ext cx="1170432" cy="1170432"/>
          </a:xfrm>
          <a:prstGeom prst="ellipse">
            <a:avLst/>
          </a:prstGeom>
          <a:solidFill>
            <a:srgbClr val="B6E05A">
              <a:alpha val="2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1234440"/>
            <a:ext cx="676656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Expose the paths that can change timing</a:t>
            </a:r>
            <a:endParaRPr lang="en-US" sz="2900" dirty="0"/>
          </a:p>
        </p:txBody>
      </p:sp>
      <p:sp>
        <p:nvSpPr>
          <p:cNvPr id="8" name="Text 6"/>
          <p:cNvSpPr/>
          <p:nvPr/>
        </p:nvSpPr>
        <p:spPr>
          <a:xfrm>
            <a:off x="685800" y="2688336"/>
            <a:ext cx="5806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9CB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platform, data, policy, research, commercial, and staffing constraints to owners.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841248" y="4773168"/>
            <a:ext cx="493776" cy="493776"/>
          </a:xfrm>
          <a:prstGeom prst="ellipse">
            <a:avLst/>
          </a:prstGeom>
          <a:solidFill>
            <a:srgbClr val="5AB9A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335024" y="5020056"/>
            <a:ext cx="1078992" cy="0"/>
          </a:xfrm>
          <a:prstGeom prst="line">
            <a:avLst/>
          </a:prstGeom>
          <a:noFill/>
          <a:ln w="25400">
            <a:solidFill>
              <a:srgbClr val="66817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414016" y="4773168"/>
            <a:ext cx="493776" cy="493776"/>
          </a:xfrm>
          <a:prstGeom prst="ellipse">
            <a:avLst/>
          </a:prstGeom>
          <a:solidFill>
            <a:srgbClr val="B6E05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907792" y="5020056"/>
            <a:ext cx="1078992" cy="0"/>
          </a:xfrm>
          <a:prstGeom prst="line">
            <a:avLst/>
          </a:prstGeom>
          <a:noFill/>
          <a:ln w="25400">
            <a:solidFill>
              <a:srgbClr val="66817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986784" y="4773168"/>
            <a:ext cx="493776" cy="493776"/>
          </a:xfrm>
          <a:prstGeom prst="ellipse">
            <a:avLst/>
          </a:prstGeom>
          <a:solidFill>
            <a:srgbClr val="5AB9A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480560" y="5020056"/>
            <a:ext cx="1078992" cy="0"/>
          </a:xfrm>
          <a:prstGeom prst="line">
            <a:avLst/>
          </a:prstGeom>
          <a:noFill/>
          <a:ln w="25400">
            <a:solidFill>
              <a:srgbClr val="66817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559552" y="4773168"/>
            <a:ext cx="493776" cy="493776"/>
          </a:xfrm>
          <a:prstGeom prst="ellipse">
            <a:avLst/>
          </a:prstGeom>
          <a:solidFill>
            <a:srgbClr val="5AB9A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973568" y="4279392"/>
            <a:ext cx="3063240" cy="1024128"/>
          </a:xfrm>
          <a:prstGeom prst="roundRect">
            <a:avLst>
              <a:gd name="adj" fmla="val 5357"/>
            </a:avLst>
          </a:prstGeom>
          <a:solidFill>
            <a:srgbClr val="E8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47888" y="4507992"/>
            <a:ext cx="1234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836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paths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9253728" y="4572000"/>
            <a:ext cx="1444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dirty="0">
                <a:solidFill>
                  <a:srgbClr val="1836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need ownership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0" name="Text 18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836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B6E0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 / CAPACITY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36574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051560"/>
            <a:ext cx="3063240" cy="3063240"/>
          </a:xfrm>
          <a:prstGeom prst="ellipse">
            <a:avLst/>
          </a:prstGeom>
          <a:solidFill>
            <a:srgbClr val="5AB9A3">
              <a:alpha val="3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750808" y="1581912"/>
            <a:ext cx="2057400" cy="2057400"/>
          </a:xfrm>
          <a:prstGeom prst="ellipse">
            <a:avLst/>
          </a:prstGeom>
          <a:solidFill>
            <a:srgbClr val="B6E05A">
              <a:alpha val="3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134856" y="2112264"/>
            <a:ext cx="1170432" cy="1170432"/>
          </a:xfrm>
          <a:prstGeom prst="ellipse">
            <a:avLst/>
          </a:prstGeom>
          <a:solidFill>
            <a:srgbClr val="B6E05A">
              <a:alpha val="2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1234440"/>
            <a:ext cx="676656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Fund reliability and discovery alongside delivery</a:t>
            </a:r>
            <a:endParaRPr lang="en-US" sz="2900" dirty="0"/>
          </a:p>
        </p:txBody>
      </p:sp>
      <p:sp>
        <p:nvSpPr>
          <p:cNvPr id="8" name="Text 6"/>
          <p:cNvSpPr/>
          <p:nvPr/>
        </p:nvSpPr>
        <p:spPr>
          <a:xfrm>
            <a:off x="685800" y="2688336"/>
            <a:ext cx="5806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9CB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allocation, interrupt budget, maintenance, and discovery capacity visible.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841248" y="4773168"/>
            <a:ext cx="493776" cy="493776"/>
          </a:xfrm>
          <a:prstGeom prst="ellipse">
            <a:avLst/>
          </a:prstGeom>
          <a:solidFill>
            <a:srgbClr val="5AB9A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335024" y="5020056"/>
            <a:ext cx="1078992" cy="0"/>
          </a:xfrm>
          <a:prstGeom prst="line">
            <a:avLst/>
          </a:prstGeom>
          <a:noFill/>
          <a:ln w="25400">
            <a:solidFill>
              <a:srgbClr val="66817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414016" y="4773168"/>
            <a:ext cx="493776" cy="493776"/>
          </a:xfrm>
          <a:prstGeom prst="ellipse">
            <a:avLst/>
          </a:prstGeom>
          <a:solidFill>
            <a:srgbClr val="5AB9A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907792" y="5020056"/>
            <a:ext cx="1078992" cy="0"/>
          </a:xfrm>
          <a:prstGeom prst="line">
            <a:avLst/>
          </a:prstGeom>
          <a:noFill/>
          <a:ln w="25400">
            <a:solidFill>
              <a:srgbClr val="66817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986784" y="4773168"/>
            <a:ext cx="493776" cy="493776"/>
          </a:xfrm>
          <a:prstGeom prst="ellipse">
            <a:avLst/>
          </a:prstGeom>
          <a:solidFill>
            <a:srgbClr val="B6E05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480560" y="5020056"/>
            <a:ext cx="1078992" cy="0"/>
          </a:xfrm>
          <a:prstGeom prst="line">
            <a:avLst/>
          </a:prstGeom>
          <a:noFill/>
          <a:ln w="25400">
            <a:solidFill>
              <a:srgbClr val="66817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559552" y="4773168"/>
            <a:ext cx="493776" cy="493776"/>
          </a:xfrm>
          <a:prstGeom prst="ellipse">
            <a:avLst/>
          </a:prstGeom>
          <a:solidFill>
            <a:srgbClr val="5AB9A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973568" y="4279392"/>
            <a:ext cx="3063240" cy="1024128"/>
          </a:xfrm>
          <a:prstGeom prst="roundRect">
            <a:avLst>
              <a:gd name="adj" fmla="val 5357"/>
            </a:avLst>
          </a:prstGeom>
          <a:solidFill>
            <a:srgbClr val="E8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47888" y="4507992"/>
            <a:ext cx="1234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836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65/20/15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9253728" y="4572000"/>
            <a:ext cx="1444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dirty="0">
                <a:solidFill>
                  <a:srgbClr val="1836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illustrative split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0" name="Text 18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836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B6E0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 / REVIEW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36574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051560"/>
            <a:ext cx="3063240" cy="3063240"/>
          </a:xfrm>
          <a:prstGeom prst="ellipse">
            <a:avLst/>
          </a:prstGeom>
          <a:solidFill>
            <a:srgbClr val="5AB9A3">
              <a:alpha val="3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750808" y="1581912"/>
            <a:ext cx="2057400" cy="2057400"/>
          </a:xfrm>
          <a:prstGeom prst="ellipse">
            <a:avLst/>
          </a:prstGeom>
          <a:solidFill>
            <a:srgbClr val="B6E05A">
              <a:alpha val="3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134856" y="2112264"/>
            <a:ext cx="1170432" cy="1170432"/>
          </a:xfrm>
          <a:prstGeom prst="ellipse">
            <a:avLst/>
          </a:prstGeom>
          <a:solidFill>
            <a:srgbClr val="B6E05A">
              <a:alpha val="2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1234440"/>
            <a:ext cx="676656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 roadmap reviews to change decisions</a:t>
            </a:r>
            <a:endParaRPr lang="en-US" sz="2900" dirty="0"/>
          </a:p>
        </p:txBody>
      </p:sp>
      <p:sp>
        <p:nvSpPr>
          <p:cNvPr id="8" name="Text 6"/>
          <p:cNvSpPr/>
          <p:nvPr/>
        </p:nvSpPr>
        <p:spPr>
          <a:xfrm>
            <a:off x="685800" y="2688336"/>
            <a:ext cx="5806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9CB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expected and observed signals, update confidence, and record the next commitment.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841248" y="4773168"/>
            <a:ext cx="493776" cy="493776"/>
          </a:xfrm>
          <a:prstGeom prst="ellipse">
            <a:avLst/>
          </a:prstGeom>
          <a:solidFill>
            <a:srgbClr val="5AB9A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335024" y="5020056"/>
            <a:ext cx="1078992" cy="0"/>
          </a:xfrm>
          <a:prstGeom prst="line">
            <a:avLst/>
          </a:prstGeom>
          <a:noFill/>
          <a:ln w="25400">
            <a:solidFill>
              <a:srgbClr val="668179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414016" y="4773168"/>
            <a:ext cx="493776" cy="493776"/>
          </a:xfrm>
          <a:prstGeom prst="ellipse">
            <a:avLst/>
          </a:prstGeom>
          <a:solidFill>
            <a:srgbClr val="5AB9A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907792" y="5020056"/>
            <a:ext cx="1078992" cy="0"/>
          </a:xfrm>
          <a:prstGeom prst="line">
            <a:avLst/>
          </a:prstGeom>
          <a:noFill/>
          <a:ln w="25400">
            <a:solidFill>
              <a:srgbClr val="66817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986784" y="4773168"/>
            <a:ext cx="493776" cy="493776"/>
          </a:xfrm>
          <a:prstGeom prst="ellipse">
            <a:avLst/>
          </a:prstGeom>
          <a:solidFill>
            <a:srgbClr val="5AB9A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480560" y="5020056"/>
            <a:ext cx="1078992" cy="0"/>
          </a:xfrm>
          <a:prstGeom prst="line">
            <a:avLst/>
          </a:prstGeom>
          <a:noFill/>
          <a:ln w="25400">
            <a:solidFill>
              <a:srgbClr val="66817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559552" y="4773168"/>
            <a:ext cx="493776" cy="493776"/>
          </a:xfrm>
          <a:prstGeom prst="ellipse">
            <a:avLst/>
          </a:prstGeom>
          <a:solidFill>
            <a:srgbClr val="B6E05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973568" y="4279392"/>
            <a:ext cx="3063240" cy="1024128"/>
          </a:xfrm>
          <a:prstGeom prst="roundRect">
            <a:avLst>
              <a:gd name="adj" fmla="val 5357"/>
            </a:avLst>
          </a:prstGeom>
          <a:solidFill>
            <a:srgbClr val="E8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47888" y="4507992"/>
            <a:ext cx="1234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836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30 days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9253728" y="4572000"/>
            <a:ext cx="1444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dirty="0">
                <a:solidFill>
                  <a:srgbClr val="1836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cadence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0" name="Text 18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28D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FreeAIPPT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Quarterly Product Roadmap</dc:title>
  <dc:subject>Original free editable PowerPoint template</dc:subject>
  <dc:creator>FreeAIPPT</dc:creator>
  <cp:lastModifiedBy>FreeAIPPT</cp:lastModifiedBy>
  <cp:revision>1</cp:revision>
  <dcterms:created xsi:type="dcterms:W3CDTF">2026-09-08T08:28:58Z</dcterms:created>
  <dcterms:modified xsi:type="dcterms:W3CDTF">2026-09-08T08:28:58Z</dcterms:modified>
</cp:coreProperties>
</file>