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24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CONTROL ROOM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88720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 from a date promise to a readiness decision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76656" y="2578608"/>
            <a:ext cx="48006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roadmap connecting customer outcome, release scope, validation, workflow, timeline, dependencies, risk, and launch control.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897880" y="2514600"/>
            <a:ext cx="5623560" cy="3520440"/>
          </a:xfrm>
          <a:prstGeom prst="roundRect">
            <a:avLst>
              <a:gd name="adj" fmla="val 1299"/>
            </a:avLst>
          </a:prstGeom>
          <a:solidFill>
            <a:srgbClr val="2C24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309360" y="4345229"/>
            <a:ext cx="4800600" cy="0"/>
          </a:xfrm>
          <a:prstGeom prst="line">
            <a:avLst/>
          </a:prstGeom>
          <a:noFill/>
          <a:ln w="25400">
            <a:solidFill>
              <a:srgbClr val="E4E6F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08776" y="4217213"/>
            <a:ext cx="256032" cy="256032"/>
          </a:xfrm>
          <a:prstGeom prst="ellipse">
            <a:avLst/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062472" y="4601261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T–12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6446520" y="3172968"/>
            <a:ext cx="868680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150608" y="4217213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04304" y="4601261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T–8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7388352" y="3675888"/>
            <a:ext cx="868680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4217213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46136" y="4601261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T–4</a:t>
            </a:r>
            <a:endParaRPr lang="en-US" sz="550" dirty="0"/>
          </a:p>
        </p:txBody>
      </p:sp>
      <p:sp>
        <p:nvSpPr>
          <p:cNvPr id="15" name="Shape 13"/>
          <p:cNvSpPr/>
          <p:nvPr/>
        </p:nvSpPr>
        <p:spPr>
          <a:xfrm>
            <a:off x="8330184" y="3172968"/>
            <a:ext cx="868680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34272" y="4217213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87968" y="4601261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272016" y="3675888"/>
            <a:ext cx="868680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976104" y="4217213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829800" y="4601261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T+1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10213848" y="3172968"/>
            <a:ext cx="868680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917936" y="4217213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771632" y="4601261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T+4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985248" y="5193792"/>
            <a:ext cx="1078992" cy="402336"/>
          </a:xfrm>
          <a:prstGeom prst="roundRect">
            <a:avLst>
              <a:gd name="adj" fmla="val 11364"/>
            </a:avLst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149840" y="5349240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C24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/ HOLD</a:t>
            </a:r>
            <a:endParaRPr lang="en-US" sz="580" dirty="0"/>
          </a:p>
        </p:txBody>
      </p:sp>
      <p:sp>
        <p:nvSpPr>
          <p:cNvPr id="26" name="Shape 24"/>
          <p:cNvSpPr/>
          <p:nvPr/>
        </p:nvSpPr>
        <p:spPr>
          <a:xfrm>
            <a:off x="676656" y="4846320"/>
            <a:ext cx="4526280" cy="530352"/>
          </a:xfrm>
          <a:prstGeom prst="roundRect">
            <a:avLst>
              <a:gd name="adj" fmla="val 8621"/>
            </a:avLst>
          </a:prstGeom>
          <a:solidFill>
            <a:srgbClr val="FFFFFF">
              <a:alpha val="12000"/>
            </a:srgbClr>
          </a:solidFill>
          <a:ln w="10160">
            <a:solidFill>
              <a:srgbClr val="5E7CE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047488"/>
            <a:ext cx="40416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C24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CUSTOMER OUTCOME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launch exists to change one user behavior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2C24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4074566"/>
            <a:ext cx="6492240" cy="0"/>
          </a:xfrm>
          <a:prstGeom prst="line">
            <a:avLst/>
          </a:prstGeom>
          <a:noFill/>
          <a:ln w="25400">
            <a:solidFill>
              <a:srgbClr val="E4E6F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26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63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T–12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117043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12848" y="3946550"/>
            <a:ext cx="256032" cy="256032"/>
          </a:xfrm>
          <a:prstGeom prst="ellipse">
            <a:avLst/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6654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T–8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245059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670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T–4</a:t>
            </a:r>
            <a:endParaRPr lang="en-US" sz="550" dirty="0"/>
          </a:p>
        </p:txBody>
      </p:sp>
      <p:sp>
        <p:nvSpPr>
          <p:cNvPr id="15" name="Shape 13"/>
          <p:cNvSpPr/>
          <p:nvPr/>
        </p:nvSpPr>
        <p:spPr>
          <a:xfrm>
            <a:off x="373075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7316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2686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501091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5332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0702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T+1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629107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334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871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T+4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6400800" y="5010912"/>
            <a:ext cx="1078992" cy="402336"/>
          </a:xfrm>
          <a:prstGeom prst="roundRect">
            <a:avLst>
              <a:gd name="adj" fmla="val 11364"/>
            </a:avLst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65392" y="5166360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C24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/ HOLD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fictional user, moment, desired outcome, baseline, evidence, exclusions, and success guardrail.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+12%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target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C24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RELEASE SCOPE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Commit to the smallest complete customer journey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2C24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4074566"/>
            <a:ext cx="6492240" cy="0"/>
          </a:xfrm>
          <a:prstGeom prst="line">
            <a:avLst/>
          </a:prstGeom>
          <a:noFill/>
          <a:ln w="25400">
            <a:solidFill>
              <a:srgbClr val="E4E6F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26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63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T–12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117043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1284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6654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T–8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245059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3946550"/>
            <a:ext cx="256032" cy="256032"/>
          </a:xfrm>
          <a:prstGeom prst="ellipse">
            <a:avLst/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670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T–4</a:t>
            </a:r>
            <a:endParaRPr lang="en-US" sz="550" dirty="0"/>
          </a:p>
        </p:txBody>
      </p:sp>
      <p:sp>
        <p:nvSpPr>
          <p:cNvPr id="15" name="Shape 13"/>
          <p:cNvSpPr/>
          <p:nvPr/>
        </p:nvSpPr>
        <p:spPr>
          <a:xfrm>
            <a:off x="373075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7316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2686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501091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5332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0702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T+1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629107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334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871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T+4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6400800" y="5010912"/>
            <a:ext cx="1078992" cy="402336"/>
          </a:xfrm>
          <a:prstGeom prst="roundRect">
            <a:avLst>
              <a:gd name="adj" fmla="val 11364"/>
            </a:avLst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65392" y="5166360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C24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/ HOLD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must-have path, supporting work, operational readiness, deferred ideas, assumptions, and acceptance criteria.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C24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VALIDATION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should mature before exposure expands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2C24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4074566"/>
            <a:ext cx="6492240" cy="0"/>
          </a:xfrm>
          <a:prstGeom prst="line">
            <a:avLst/>
          </a:prstGeom>
          <a:noFill/>
          <a:ln w="25400">
            <a:solidFill>
              <a:srgbClr val="E4E6F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26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63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T–12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117043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1284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6654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T–8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245059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670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T–4</a:t>
            </a:r>
            <a:endParaRPr lang="en-US" sz="550" dirty="0"/>
          </a:p>
        </p:txBody>
      </p:sp>
      <p:sp>
        <p:nvSpPr>
          <p:cNvPr id="15" name="Shape 13"/>
          <p:cNvSpPr/>
          <p:nvPr/>
        </p:nvSpPr>
        <p:spPr>
          <a:xfrm>
            <a:off x="373075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73168" y="3946550"/>
            <a:ext cx="256032" cy="256032"/>
          </a:xfrm>
          <a:prstGeom prst="ellipse">
            <a:avLst/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2686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501091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5332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0702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T+1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629107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334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871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T+4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6400800" y="5010912"/>
            <a:ext cx="1078992" cy="402336"/>
          </a:xfrm>
          <a:prstGeom prst="roundRect">
            <a:avLst>
              <a:gd name="adj" fmla="val 11364"/>
            </a:avLst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65392" y="5166360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C24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/ HOLD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placeholder usability, reliability, value, support, security, accessibility, confidence, and open questions.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studies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evidence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C24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WORKFLOW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Product, engineering, go-to-market, and support share the launch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2C24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4074566"/>
            <a:ext cx="6492240" cy="0"/>
          </a:xfrm>
          <a:prstGeom prst="line">
            <a:avLst/>
          </a:prstGeom>
          <a:noFill/>
          <a:ln w="25400">
            <a:solidFill>
              <a:srgbClr val="E4E6F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26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63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T–12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117043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1284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6654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T–8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245059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670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T–4</a:t>
            </a:r>
            <a:endParaRPr lang="en-US" sz="550" dirty="0"/>
          </a:p>
        </p:txBody>
      </p:sp>
      <p:sp>
        <p:nvSpPr>
          <p:cNvPr id="15" name="Shape 13"/>
          <p:cNvSpPr/>
          <p:nvPr/>
        </p:nvSpPr>
        <p:spPr>
          <a:xfrm>
            <a:off x="373075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7316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2686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501091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53328" y="3946550"/>
            <a:ext cx="256032" cy="256032"/>
          </a:xfrm>
          <a:prstGeom prst="ellipse">
            <a:avLst/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0702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T+1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629107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334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871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T+4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6400800" y="5010912"/>
            <a:ext cx="1078992" cy="402336"/>
          </a:xfrm>
          <a:prstGeom prst="roundRect">
            <a:avLst>
              <a:gd name="adj" fmla="val 11364"/>
            </a:avLst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65392" y="5166360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C24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/ HOLD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build, verify, document, enable, communicate, release, observe, respond, and learn with named owners.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C24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TIMELINE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Windows show preparation, decision, and recovery time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2C24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4074566"/>
            <a:ext cx="6492240" cy="0"/>
          </a:xfrm>
          <a:prstGeom prst="line">
            <a:avLst/>
          </a:prstGeom>
          <a:noFill/>
          <a:ln w="25400">
            <a:solidFill>
              <a:srgbClr val="E4E6F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26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63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T–12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117043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1284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6654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T–8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245059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670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T–4</a:t>
            </a:r>
            <a:endParaRPr lang="en-US" sz="550" dirty="0"/>
          </a:p>
        </p:txBody>
      </p:sp>
      <p:sp>
        <p:nvSpPr>
          <p:cNvPr id="15" name="Shape 13"/>
          <p:cNvSpPr/>
          <p:nvPr/>
        </p:nvSpPr>
        <p:spPr>
          <a:xfrm>
            <a:off x="373075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7316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2686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501091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5332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0702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T+1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629107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33488" y="3946550"/>
            <a:ext cx="256032" cy="256032"/>
          </a:xfrm>
          <a:prstGeom prst="ellipse">
            <a:avLst/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871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T+4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6400800" y="5010912"/>
            <a:ext cx="1078992" cy="402336"/>
          </a:xfrm>
          <a:prstGeom prst="roundRect">
            <a:avLst>
              <a:gd name="adj" fmla="val 11364"/>
            </a:avLst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65392" y="5166360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C24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/ HOLD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T–12 through T+4 with scope lock, beta, readiness review, launch, monitoring, and retrospective.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 weeks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horizon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C24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DEPENDENCIES &amp; RISK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Critical paths stay visible beside fallback choices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2C24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4074566"/>
            <a:ext cx="6492240" cy="0"/>
          </a:xfrm>
          <a:prstGeom prst="line">
            <a:avLst/>
          </a:prstGeom>
          <a:noFill/>
          <a:ln w="25400">
            <a:solidFill>
              <a:srgbClr val="E4E6F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2688" y="3946550"/>
            <a:ext cx="256032" cy="256032"/>
          </a:xfrm>
          <a:prstGeom prst="ellipse">
            <a:avLst/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63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T–12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117043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1284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6654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T–8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245059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670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T–4</a:t>
            </a:r>
            <a:endParaRPr lang="en-US" sz="550" dirty="0"/>
          </a:p>
        </p:txBody>
      </p:sp>
      <p:sp>
        <p:nvSpPr>
          <p:cNvPr id="15" name="Shape 13"/>
          <p:cNvSpPr/>
          <p:nvPr/>
        </p:nvSpPr>
        <p:spPr>
          <a:xfrm>
            <a:off x="373075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7316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2686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501091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5332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0702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T+1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629107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334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871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T+4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6400800" y="5010912"/>
            <a:ext cx="1078992" cy="402336"/>
          </a:xfrm>
          <a:prstGeom prst="roundRect">
            <a:avLst>
              <a:gd name="adj" fmla="val 11364"/>
            </a:avLst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65392" y="5166360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C24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/ HOLD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platform, data, legal, support, marketing, partner, capacity, rollback, and decision ownership.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C24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GO / HOLD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4850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Launch only when customer and operational gates agree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2C24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3272" y="4074566"/>
            <a:ext cx="6492240" cy="0"/>
          </a:xfrm>
          <a:prstGeom prst="line">
            <a:avLst/>
          </a:prstGeom>
          <a:noFill/>
          <a:ln w="25400">
            <a:solidFill>
              <a:srgbClr val="E4E6F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26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63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T–12</a:t>
            </a:r>
            <a:endParaRPr lang="en-US" sz="550" dirty="0"/>
          </a:p>
        </p:txBody>
      </p:sp>
      <p:sp>
        <p:nvSpPr>
          <p:cNvPr id="9" name="Shape 7"/>
          <p:cNvSpPr/>
          <p:nvPr/>
        </p:nvSpPr>
        <p:spPr>
          <a:xfrm>
            <a:off x="117043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12848" y="3946550"/>
            <a:ext cx="256032" cy="256032"/>
          </a:xfrm>
          <a:prstGeom prst="ellipse">
            <a:avLst/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06654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T–8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245059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670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T–4</a:t>
            </a:r>
            <a:endParaRPr lang="en-US" sz="550" dirty="0"/>
          </a:p>
        </p:txBody>
      </p:sp>
      <p:sp>
        <p:nvSpPr>
          <p:cNvPr id="15" name="Shape 13"/>
          <p:cNvSpPr/>
          <p:nvPr/>
        </p:nvSpPr>
        <p:spPr>
          <a:xfrm>
            <a:off x="373075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7316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2686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T–1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5010912" y="331012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62B6A6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5332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0702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T+1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6291072" y="2807208"/>
            <a:ext cx="1207008" cy="329184"/>
          </a:xfrm>
          <a:prstGeom prst="roundRect">
            <a:avLst>
              <a:gd name="adj" fmla="val 13889"/>
            </a:avLst>
          </a:prstGeom>
          <a:solidFill>
            <a:srgbClr val="5E7CE2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33488" y="3946550"/>
            <a:ext cx="256032" cy="256032"/>
          </a:xfrm>
          <a:prstGeom prst="ellipse">
            <a:avLst/>
          </a:prstGeom>
          <a:solidFill>
            <a:srgbClr val="5E7CE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87184" y="4330598"/>
            <a:ext cx="548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T+4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6400800" y="5010912"/>
            <a:ext cx="1078992" cy="402336"/>
          </a:xfrm>
          <a:prstGeom prst="roundRect">
            <a:avLst>
              <a:gd name="adj" fmla="val 11364"/>
            </a:avLst>
          </a:prstGeom>
          <a:solidFill>
            <a:srgbClr val="F0C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65392" y="5166360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C24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/ HOLD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C7CA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readiness status, unresolved conditions, owner, monitoring window, rollback trigger, decision date, and next action.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0C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gates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review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Launch Timeline Roadmap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