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280160"/>
            <a:ext cx="5303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every field decision traceable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321868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6571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plan connecting grower pain, field evidence, service delivery, seasonal economics, risk, and the next investment gate.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5074920" cy="5440680"/>
          </a:xfrm>
          <a:prstGeom prst="roundRect">
            <a:avLst>
              <a:gd name="adj" fmla="val 901"/>
            </a:avLst>
          </a:prstGeom>
          <a:solidFill>
            <a:srgbClr val="FAF7EC"/>
          </a:solidFill>
          <a:ln w="12700">
            <a:solidFill>
              <a:srgbClr val="2435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0" y="950976"/>
            <a:ext cx="4526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spc="10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LEDGER / S00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6720840" y="141732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76288" y="1563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59980" y="141732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9120" y="141732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938260" y="141732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77400" y="141732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832848" y="1563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416540" y="141732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20840" y="249174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459980" y="249174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99120" y="249174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38260" y="249174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93708" y="263804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677400" y="249174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416540" y="249174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720840" y="356616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459980" y="356616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99120" y="356616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354568" y="37124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938260" y="356616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677400" y="356616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16540" y="356616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720840" y="464058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459980" y="464058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615428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199120" y="464058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938260" y="464058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677400" y="464058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416540" y="4640580"/>
            <a:ext cx="693420" cy="1005840"/>
          </a:xfrm>
          <a:prstGeom prst="roundRect">
            <a:avLst>
              <a:gd name="adj" fmla="val 6593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571988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656832" y="5861304"/>
            <a:ext cx="4562856" cy="0"/>
          </a:xfrm>
          <a:prstGeom prst="line">
            <a:avLst/>
          </a:prstGeom>
          <a:noFill/>
          <a:ln w="25400">
            <a:solidFill>
              <a:srgbClr val="4F7D3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76656" y="4892040"/>
            <a:ext cx="4709160" cy="530352"/>
          </a:xfrm>
          <a:prstGeom prst="roundRect">
            <a:avLst>
              <a:gd name="adj" fmla="val 8621"/>
            </a:avLst>
          </a:prstGeom>
          <a:solidFill>
            <a:srgbClr val="E7E7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05256" y="5093208"/>
            <a:ext cx="42519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7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GROWER PROBLEM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AF7EC"/>
          </a:solidFill>
          <a:ln w="12700">
            <a:solidFill>
              <a:srgbClr val="2435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" y="1362456"/>
            <a:ext cx="3703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spc="10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LEDGER / S01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97840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8038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18236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8434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39796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8632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8830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58038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8236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337816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434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8632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98830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7840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58038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735836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8236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8434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38632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8830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143756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7840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33856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58038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18236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78434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632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541776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98830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14400" y="5724144"/>
            <a:ext cx="3739896" cy="0"/>
          </a:xfrm>
          <a:prstGeom prst="line">
            <a:avLst/>
          </a:prstGeom>
          <a:noFill/>
          <a:ln w="25400">
            <a:solidFill>
              <a:srgbClr val="4F7D3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 decisions arrive with incomplete field context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fictional farm segment, decision moment, current evidence gap, cost exposure, and adoption barrier.</a:t>
            </a:r>
            <a:endParaRPr lang="en-US" sz="1240" dirty="0"/>
          </a:p>
        </p:txBody>
      </p:sp>
      <p:sp>
        <p:nvSpPr>
          <p:cNvPr id="39" name="Shape 37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4F7D3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fields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scope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OFFER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AF7EC"/>
          </a:solidFill>
          <a:ln w="12700">
            <a:solidFill>
              <a:srgbClr val="2435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79792" y="1362456"/>
            <a:ext cx="3703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spc="10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LEDGER / S02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752551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2749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2947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884920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145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93343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3541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2551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2749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82940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2947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33145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93343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53541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690860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52551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680960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12749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72947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3145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3343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088880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53541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52551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12749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72947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33145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486900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93343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53541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461504" y="5724144"/>
            <a:ext cx="3739896" cy="0"/>
          </a:xfrm>
          <a:prstGeom prst="line">
            <a:avLst/>
          </a:prstGeom>
          <a:noFill/>
          <a:ln w="25400">
            <a:solidFill>
              <a:srgbClr val="4F7D3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seasonal workflow creates a clear starting point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bounded service, grower action, agronomist role, data inputs, outputs, exclusions, and success signal.</a:t>
            </a:r>
            <a:endParaRPr lang="en-US" sz="1240" dirty="0"/>
          </a:p>
        </p:txBody>
      </p:sp>
      <p:sp>
        <p:nvSpPr>
          <p:cNvPr id="39" name="Shape 37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4F7D3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FIELD EVIDENCE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AF7EC"/>
          </a:solidFill>
          <a:ln w="12700">
            <a:solidFill>
              <a:srgbClr val="2435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" y="1362456"/>
            <a:ext cx="3703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spc="10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LEDGER / S03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97840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8038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35836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18236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8434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8632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8830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43756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33856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8038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8236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8434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38632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41776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98830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840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8038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18236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78434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39796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38632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8830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840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58038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18236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337816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78434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38632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98830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14400" y="5724144"/>
            <a:ext cx="3739896" cy="0"/>
          </a:xfrm>
          <a:prstGeom prst="line">
            <a:avLst/>
          </a:prstGeom>
          <a:noFill/>
          <a:ln w="25400">
            <a:solidFill>
              <a:srgbClr val="4F7D3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recommendations against a visible baseline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placeholder plots, observation windows, sample rules, expected variance, limitations, and decision criteria.</a:t>
            </a:r>
            <a:endParaRPr lang="en-US" sz="1240" dirty="0"/>
          </a:p>
        </p:txBody>
      </p:sp>
      <p:sp>
        <p:nvSpPr>
          <p:cNvPr id="39" name="Shape 37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4F7D3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+7%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scenario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DELIVERY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AF7EC"/>
          </a:solidFill>
          <a:ln w="12700">
            <a:solidFill>
              <a:srgbClr val="2435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79792" y="1362456"/>
            <a:ext cx="3703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spc="10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LEDGER / S04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752551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80960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12749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72947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145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93343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088880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53541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2551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49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2947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33145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486900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93343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53541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52551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2749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72947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884920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3145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3343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3541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52551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12749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82940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72947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33145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93343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53541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690860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461504" y="5724144"/>
            <a:ext cx="3739896" cy="0"/>
          </a:xfrm>
          <a:prstGeom prst="line">
            <a:avLst/>
          </a:prstGeom>
          <a:noFill/>
          <a:ln w="25400">
            <a:solidFill>
              <a:srgbClr val="4F7D3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service follows the crop calendar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onboarding, field mapping, sensing, review, recommendation, grower approval, monitoring, and season close.</a:t>
            </a:r>
            <a:endParaRPr lang="en-US" sz="1240" dirty="0"/>
          </a:p>
        </p:txBody>
      </p:sp>
      <p:sp>
        <p:nvSpPr>
          <p:cNvPr id="39" name="Shape 37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4F7D3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ROLLOUT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AF7EC"/>
          </a:solidFill>
          <a:ln w="12700">
            <a:solidFill>
              <a:srgbClr val="2435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" y="1362456"/>
            <a:ext cx="3703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spc="10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LEDGER / S05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97840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8038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18236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8434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39796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8632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8830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58038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18236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337816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434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8632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98830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7840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58038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735836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18236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8434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38632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8830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143756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7840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33856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58038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18236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78434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8632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541776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98830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14400" y="5724144"/>
            <a:ext cx="3739896" cy="0"/>
          </a:xfrm>
          <a:prstGeom prst="line">
            <a:avLst/>
          </a:prstGeom>
          <a:noFill/>
          <a:ln w="25400">
            <a:solidFill>
              <a:srgbClr val="4F7D3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Expand only after one crop and region are repeatable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pilot farms, support capacity, partner readiness, season gates, evidence reviews, and expansion triggers.</a:t>
            </a:r>
            <a:endParaRPr lang="en-US" sz="1240" dirty="0"/>
          </a:p>
        </p:txBody>
      </p:sp>
      <p:sp>
        <p:nvSpPr>
          <p:cNvPr id="39" name="Shape 37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4F7D3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seasons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roadmap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ECONOMICS &amp; RISK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205472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AF7EC"/>
          </a:solidFill>
          <a:ln w="12700">
            <a:solidFill>
              <a:srgbClr val="2435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79792" y="1362456"/>
            <a:ext cx="3703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spc="10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LEDGER / S06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752551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2749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2947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884920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145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93343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35412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2551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2749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82940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2947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33145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93343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535412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690860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52551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680960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12749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72947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3145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3343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088880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535412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52551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12749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72947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33145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486900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93343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535412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461504" y="5724144"/>
            <a:ext cx="3739896" cy="0"/>
          </a:xfrm>
          <a:prstGeom prst="line">
            <a:avLst/>
          </a:prstGeom>
          <a:noFill/>
          <a:ln w="25400">
            <a:solidFill>
              <a:srgbClr val="4F7D3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Margin depends on field density and support discipline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658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illustrative pricing, service cost, travel, retention, weather exposure, data quality, and downside sensitivity.</a:t>
            </a:r>
            <a:endParaRPr lang="en-US" sz="1240" dirty="0"/>
          </a:p>
        </p:txBody>
      </p:sp>
      <p:sp>
        <p:nvSpPr>
          <p:cNvPr id="39" name="Shape 37"/>
          <p:cNvSpPr/>
          <p:nvPr/>
        </p:nvSpPr>
        <p:spPr>
          <a:xfrm>
            <a:off x="658368" y="3840480"/>
            <a:ext cx="4343400" cy="0"/>
          </a:xfrm>
          <a:prstGeom prst="line">
            <a:avLst/>
          </a:prstGeom>
          <a:noFill/>
          <a:ln w="27940">
            <a:solidFill>
              <a:srgbClr val="4F7D3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58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658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40" kern="0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DECISION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5D8D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43000"/>
            <a:ext cx="4251960" cy="4892040"/>
          </a:xfrm>
          <a:prstGeom prst="roundRect">
            <a:avLst>
              <a:gd name="adj" fmla="val 1075"/>
            </a:avLst>
          </a:prstGeom>
          <a:solidFill>
            <a:srgbClr val="FAF7EC"/>
          </a:solidFill>
          <a:ln w="12700">
            <a:solidFill>
              <a:srgbClr val="2435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" y="1362456"/>
            <a:ext cx="3703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spc="10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LEDGER / S07</a:t>
            </a:r>
            <a:endParaRPr lang="en-US" sz="620" dirty="0"/>
          </a:p>
        </p:txBody>
      </p:sp>
      <p:sp>
        <p:nvSpPr>
          <p:cNvPr id="6" name="Shape 4"/>
          <p:cNvSpPr/>
          <p:nvPr/>
        </p:nvSpPr>
        <p:spPr>
          <a:xfrm>
            <a:off x="97840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8038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35836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18236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8434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8632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88308" y="182880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43756" y="197510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33856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8038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8236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8434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38632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41776" y="291236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988308" y="276606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840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8038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18236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78434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39796" y="384962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38632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88308" y="370332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840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58038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18236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337816" y="4786884"/>
            <a:ext cx="118872" cy="118872"/>
          </a:xfrm>
          <a:prstGeom prst="ellipse">
            <a:avLst/>
          </a:prstGeom>
          <a:solidFill>
            <a:srgbClr val="4F7D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78434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7E7C8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38632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E1A9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988308" y="4640580"/>
            <a:ext cx="556260" cy="868680"/>
          </a:xfrm>
          <a:prstGeom prst="roundRect">
            <a:avLst>
              <a:gd name="adj" fmla="val 8219"/>
            </a:avLst>
          </a:prstGeom>
          <a:solidFill>
            <a:srgbClr val="78A9A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14400" y="5724144"/>
            <a:ext cx="3739896" cy="0"/>
          </a:xfrm>
          <a:prstGeom prst="line">
            <a:avLst/>
          </a:prstGeom>
          <a:noFill/>
          <a:ln w="25400">
            <a:solidFill>
              <a:srgbClr val="4F7D3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230368" y="1261872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 the next season to test repeatable value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5230368" y="2724912"/>
            <a:ext cx="5257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6471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placeholder capital, accountable owner, proof gates, review date, stop conditions, and the immediate next action.</a:t>
            </a:r>
            <a:endParaRPr lang="en-US" sz="1240" dirty="0"/>
          </a:p>
        </p:txBody>
      </p:sp>
      <p:sp>
        <p:nvSpPr>
          <p:cNvPr id="39" name="Shape 37"/>
          <p:cNvSpPr/>
          <p:nvPr/>
        </p:nvSpPr>
        <p:spPr>
          <a:xfrm>
            <a:off x="5230368" y="3840480"/>
            <a:ext cx="4343400" cy="0"/>
          </a:xfrm>
          <a:prstGeom prst="line">
            <a:avLst/>
          </a:prstGeom>
          <a:noFill/>
          <a:ln w="27940">
            <a:solidFill>
              <a:srgbClr val="4F7D3A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230368" y="418795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4F7D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$640K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5230368" y="46817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request</a:t>
            </a:r>
            <a:endParaRPr lang="en-US" sz="660" dirty="0"/>
          </a:p>
        </p:txBody>
      </p:sp>
      <p:sp>
        <p:nvSpPr>
          <p:cNvPr id="42" name="Text 40"/>
          <p:cNvSpPr/>
          <p:nvPr/>
        </p:nvSpPr>
        <p:spPr>
          <a:xfrm>
            <a:off x="548640" y="6473952"/>
            <a:ext cx="3291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0" kern="0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43" name="Text 41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2435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Precision Agriculture Business Plan</dc:title>
  <dc:subject>Original editable PowerPoint template</dc:subject>
  <dc:creator>FreeAIPPT</dc:creator>
  <cp:lastModifiedBy>FreeAIPPT</cp:lastModifiedBy>
  <cp:revision>1</cp:revision>
  <dcterms:created xsi:type="dcterms:W3CDTF">2026-09-11T22:32:40Z</dcterms:created>
  <dcterms:modified xsi:type="dcterms:W3CDTF">2026-09-11T22:32:40Z</dcterms:modified>
</cp:coreProperties>
</file>