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a campaign people can recognize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6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plan for audience, message, content batches, channel roles, measures, risks, and learning.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FF8F0"/>
          </a:solidFill>
          <a:ln w="12700">
            <a:solidFill>
              <a:srgbClr val="3A2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07899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31152" y="118872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6720840" y="185623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931152" y="196596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6720840" y="263347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931152" y="274320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6720840" y="341071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31152" y="352044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6720840" y="418795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31152" y="429768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6720840" y="4965192"/>
            <a:ext cx="434340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931152" y="5074920"/>
            <a:ext cx="41605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Shape 16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AUDIENCE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with a moment, not a demographic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8F0"/>
          </a:solidFill>
          <a:ln w="12700">
            <a:solidFill>
              <a:srgbClr val="3A2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trigger, need, alternative, objection, and desired action.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moments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MESSAGE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promise should survive every format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8F0"/>
          </a:solidFill>
          <a:ln w="12700">
            <a:solidFill>
              <a:srgbClr val="3A2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insight, proof, voice, and a clear call to action.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promise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CONTENT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Batch the story before publishing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8F0"/>
          </a:solidFill>
          <a:ln w="12700">
            <a:solidFill>
              <a:srgbClr val="3A2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hero, proof, utility, reminder, and response assets.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assets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CHANNELS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channel owns a different job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8F0"/>
          </a:solidFill>
          <a:ln w="12700">
            <a:solidFill>
              <a:srgbClr val="3A2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discovery, intent, conversion, retention, and referral roles.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roles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LAUNCH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rhythm makes the campaign visible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8F0"/>
          </a:solidFill>
          <a:ln w="12700">
            <a:solidFill>
              <a:srgbClr val="3A2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week-by-week owners, dependencies, approvals, and budget.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weeks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MEASURE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 without mistaking reach for value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8F0"/>
          </a:solidFill>
          <a:ln w="12700">
            <a:solidFill>
              <a:srgbClr val="3A2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placeholder reach, action, cost, repeat, and stop rules.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41%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NEXT TEST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Double down only on earned attention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FF8F0"/>
          </a:solidFill>
          <a:ln w="12700">
            <a:solidFill>
              <a:srgbClr val="3A254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4048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52144" y="25146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PURPOSE</a:t>
            </a:r>
            <a:endParaRPr lang="en-US" sz="600" dirty="0"/>
          </a:p>
        </p:txBody>
      </p:sp>
      <p:sp>
        <p:nvSpPr>
          <p:cNvPr id="8" name="Shape 6"/>
          <p:cNvSpPr/>
          <p:nvPr/>
        </p:nvSpPr>
        <p:spPr>
          <a:xfrm>
            <a:off x="941832" y="292303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52144" y="303276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OFFER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941832" y="344119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355092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PROOF</a:t>
            </a:r>
            <a:endParaRPr lang="en-US" sz="600" dirty="0"/>
          </a:p>
        </p:txBody>
      </p:sp>
      <p:sp>
        <p:nvSpPr>
          <p:cNvPr id="12" name="Shape 10"/>
          <p:cNvSpPr/>
          <p:nvPr/>
        </p:nvSpPr>
        <p:spPr>
          <a:xfrm>
            <a:off x="941832" y="395935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52144" y="406908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PEOPLE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941832" y="447751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D94B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52144" y="458724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RHYTHM</a:t>
            </a:r>
            <a:endParaRPr lang="en-US" sz="600" dirty="0"/>
          </a:p>
        </p:txBody>
      </p:sp>
      <p:sp>
        <p:nvSpPr>
          <p:cNvPr id="16" name="Shape 14"/>
          <p:cNvSpPr/>
          <p:nvPr/>
        </p:nvSpPr>
        <p:spPr>
          <a:xfrm>
            <a:off x="941832" y="4995672"/>
            <a:ext cx="6583680" cy="347472"/>
          </a:xfrm>
          <a:prstGeom prst="roundRect">
            <a:avLst>
              <a:gd name="adj" fmla="val 21053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52144" y="5105400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FIT</a:t>
            </a:r>
            <a:endParaRPr lang="en-US" sz="600" dirty="0"/>
          </a:p>
        </p:txBody>
      </p:sp>
      <p:sp>
        <p:nvSpPr>
          <p:cNvPr id="18" name="Text 1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hypothesis, owner, budget, threshold, and date.</a:t>
            </a:r>
            <a:endParaRPr lang="en-US" sz="1210" dirty="0"/>
          </a:p>
        </p:txBody>
      </p:sp>
      <p:sp>
        <p:nvSpPr>
          <p:cNvPr id="19" name="Shape 1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F9D8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94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$760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22" name="Text 2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23" name="Text 2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3A25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Strip Marketing Plan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