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256032"/>
          </a:xfrm>
          <a:prstGeom prst="rect">
            <a:avLst>
              <a:gd name="adj" fmla="val 42857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68580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MARKETING PLAN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1234440"/>
            <a:ext cx="107899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100" b="1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Give the right listener a reason to press play</a:t>
            </a:r>
            <a:endParaRPr lang="en-US" sz="4100" dirty="0"/>
          </a:p>
        </p:txBody>
      </p:sp>
      <p:sp>
        <p:nvSpPr>
          <p:cNvPr id="5" name="Text 3"/>
          <p:cNvSpPr/>
          <p:nvPr/>
        </p:nvSpPr>
        <p:spPr>
          <a:xfrm>
            <a:off x="640080" y="3108960"/>
            <a:ext cx="6492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podcast marketing plan for connecting listener context, episode positioning, discovery channels, release cadence and evidence of repeat listening.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40080" y="4572000"/>
            <a:ext cx="1627632" cy="1005840"/>
          </a:xfrm>
          <a:prstGeom prst="rect">
            <a:avLst>
              <a:gd name="adj" fmla="val 10909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496312" y="4764024"/>
            <a:ext cx="1627632" cy="813816"/>
          </a:xfrm>
          <a:prstGeom prst="rect">
            <a:avLst>
              <a:gd name="adj" fmla="val 13483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352544" y="4956048"/>
            <a:ext cx="1627632" cy="621792"/>
          </a:xfrm>
          <a:prstGeom prst="rect">
            <a:avLst>
              <a:gd name="adj" fmla="val 17647"/>
            </a:avLst>
          </a:prstGeom>
          <a:solidFill>
            <a:srgbClr val="D99A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08776" y="4572000"/>
            <a:ext cx="1627632" cy="1005840"/>
          </a:xfrm>
          <a:prstGeom prst="rect">
            <a:avLst>
              <a:gd name="adj" fmla="val 10909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065008" y="4764024"/>
            <a:ext cx="1627632" cy="813816"/>
          </a:xfrm>
          <a:prstGeom prst="rect">
            <a:avLst>
              <a:gd name="adj" fmla="val 13483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921240" y="4956048"/>
            <a:ext cx="1627632" cy="621792"/>
          </a:xfrm>
          <a:prstGeom prst="rect">
            <a:avLst>
              <a:gd name="adj" fmla="val 17647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0080" y="580644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LISTEN / DISCOVER / RETURN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3A2034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15" name="Text 13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16" name="Text 14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08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· LISTENER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3A203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Define the listening moment before the channel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85800" y="1965960"/>
            <a:ext cx="82296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Describe context and motivation instead of a broad demographic.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281160" y="640080"/>
            <a:ext cx="2240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 interviews*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9281160" y="1335024"/>
            <a:ext cx="2240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85800" y="2788920"/>
            <a:ext cx="2331720" cy="777240"/>
          </a:xfrm>
          <a:prstGeom prst="rect">
            <a:avLst>
              <a:gd name="adj" fmla="val 14118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2898648"/>
            <a:ext cx="1965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Moment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3337560" y="2852928"/>
            <a:ext cx="7132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Identify when listening could fit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10881360" y="2990088"/>
            <a:ext cx="109728" cy="365760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091672" y="3063240"/>
            <a:ext cx="109728" cy="292608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301984" y="3136392"/>
            <a:ext cx="109728" cy="219456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85800" y="3739896"/>
            <a:ext cx="2331720" cy="777240"/>
          </a:xfrm>
          <a:prstGeom prst="rect">
            <a:avLst>
              <a:gd name="adj" fmla="val 14118"/>
            </a:avLst>
          </a:prstGeom>
          <a:solidFill>
            <a:srgbClr val="3A20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68680" y="3849624"/>
            <a:ext cx="1965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Need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3337560" y="3803904"/>
            <a:ext cx="7132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the job the episode serves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10881360" y="3941064"/>
            <a:ext cx="109728" cy="365760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1091672" y="4014216"/>
            <a:ext cx="109728" cy="292608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1301984" y="4087368"/>
            <a:ext cx="109728" cy="219456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85800" y="4690872"/>
            <a:ext cx="2331720" cy="777240"/>
          </a:xfrm>
          <a:prstGeom prst="rect">
            <a:avLst>
              <a:gd name="adj" fmla="val 14118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68680" y="4800600"/>
            <a:ext cx="1965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Alternative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3337560" y="4754880"/>
            <a:ext cx="7132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what currently fills that moment</a:t>
            </a:r>
            <a:endParaRPr lang="en-US" sz="1700" dirty="0"/>
          </a:p>
        </p:txBody>
      </p:sp>
      <p:sp>
        <p:nvSpPr>
          <p:cNvPr id="22" name="Shape 20"/>
          <p:cNvSpPr/>
          <p:nvPr/>
        </p:nvSpPr>
        <p:spPr>
          <a:xfrm>
            <a:off x="10881360" y="4892040"/>
            <a:ext cx="109728" cy="365760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1091672" y="4965192"/>
            <a:ext cx="109728" cy="292608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1301984" y="5038344"/>
            <a:ext cx="109728" cy="219456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594360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CONTEXT TO CONFIRM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3A2034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8" name="Text 26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9" name="Text 27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08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· POSITION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3A203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Make the episode promise easy to repeat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85800" y="1965960"/>
            <a:ext cx="82296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 the show concept to a useful listener outcome.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281160" y="640080"/>
            <a:ext cx="2240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cues*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9281160" y="1335024"/>
            <a:ext cx="2240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85800" y="2788920"/>
            <a:ext cx="2331720" cy="777240"/>
          </a:xfrm>
          <a:prstGeom prst="rect">
            <a:avLst>
              <a:gd name="adj" fmla="val 14118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2898648"/>
            <a:ext cx="1965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Topic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3337560" y="2852928"/>
            <a:ext cx="7132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a focused recurring question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10881360" y="2990088"/>
            <a:ext cx="109728" cy="365760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091672" y="3063240"/>
            <a:ext cx="109728" cy="292608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301984" y="3136392"/>
            <a:ext cx="109728" cy="219456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85800" y="3739896"/>
            <a:ext cx="2331720" cy="777240"/>
          </a:xfrm>
          <a:prstGeom prst="rect">
            <a:avLst>
              <a:gd name="adj" fmla="val 14118"/>
            </a:avLst>
          </a:prstGeom>
          <a:solidFill>
            <a:srgbClr val="3A20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68680" y="3849624"/>
            <a:ext cx="1965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Voice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3337560" y="3803904"/>
            <a:ext cx="7132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Describe the tone and point of view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10881360" y="3941064"/>
            <a:ext cx="109728" cy="365760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1091672" y="4014216"/>
            <a:ext cx="109728" cy="292608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1301984" y="4087368"/>
            <a:ext cx="109728" cy="219456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85800" y="4690872"/>
            <a:ext cx="2331720" cy="777240"/>
          </a:xfrm>
          <a:prstGeom prst="rect">
            <a:avLst>
              <a:gd name="adj" fmla="val 14118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68680" y="4800600"/>
            <a:ext cx="1965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Proof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3337560" y="4754880"/>
            <a:ext cx="7132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why the listener should trust it</a:t>
            </a:r>
            <a:endParaRPr lang="en-US" sz="1700" dirty="0"/>
          </a:p>
        </p:txBody>
      </p:sp>
      <p:sp>
        <p:nvSpPr>
          <p:cNvPr id="22" name="Shape 20"/>
          <p:cNvSpPr/>
          <p:nvPr/>
        </p:nvSpPr>
        <p:spPr>
          <a:xfrm>
            <a:off x="10881360" y="4892040"/>
            <a:ext cx="109728" cy="365760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1091672" y="4965192"/>
            <a:ext cx="109728" cy="292608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1301984" y="5038344"/>
            <a:ext cx="109728" cy="219456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594360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CORE STRUCTURE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3A2034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8" name="Text 26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9" name="Text 27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08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· DISCOVERY EVIDENCE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3A203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Measure a path from discovery to return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85800" y="1965960"/>
            <a:ext cx="82296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illustrative numbers until reliable platform data exists.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281160" y="640080"/>
            <a:ext cx="2240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24% return*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9281160" y="1335024"/>
            <a:ext cx="2240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85800" y="2788920"/>
            <a:ext cx="2331720" cy="777240"/>
          </a:xfrm>
          <a:prstGeom prst="rect">
            <a:avLst>
              <a:gd name="adj" fmla="val 14118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2898648"/>
            <a:ext cx="1965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Reach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3337560" y="2852928"/>
            <a:ext cx="7132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how discovery is measured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10881360" y="2990088"/>
            <a:ext cx="109728" cy="365760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091672" y="3063240"/>
            <a:ext cx="109728" cy="292608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301984" y="3136392"/>
            <a:ext cx="109728" cy="219456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85800" y="3739896"/>
            <a:ext cx="2331720" cy="777240"/>
          </a:xfrm>
          <a:prstGeom prst="rect">
            <a:avLst>
              <a:gd name="adj" fmla="val 14118"/>
            </a:avLst>
          </a:prstGeom>
          <a:solidFill>
            <a:srgbClr val="3A20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68680" y="3849624"/>
            <a:ext cx="1965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Start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3337560" y="3803904"/>
            <a:ext cx="7132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 qualified episode starts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10881360" y="3941064"/>
            <a:ext cx="109728" cy="365760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1091672" y="4014216"/>
            <a:ext cx="109728" cy="292608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1301984" y="4087368"/>
            <a:ext cx="109728" cy="219456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85800" y="4690872"/>
            <a:ext cx="2331720" cy="777240"/>
          </a:xfrm>
          <a:prstGeom prst="rect">
            <a:avLst>
              <a:gd name="adj" fmla="val 14118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68680" y="4800600"/>
            <a:ext cx="1965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Return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3337560" y="4754880"/>
            <a:ext cx="7132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the cohort and repeat window</a:t>
            </a:r>
            <a:endParaRPr lang="en-US" sz="1700" dirty="0"/>
          </a:p>
        </p:txBody>
      </p:sp>
      <p:sp>
        <p:nvSpPr>
          <p:cNvPr id="22" name="Shape 20"/>
          <p:cNvSpPr/>
          <p:nvPr/>
        </p:nvSpPr>
        <p:spPr>
          <a:xfrm>
            <a:off x="10881360" y="4892040"/>
            <a:ext cx="109728" cy="365760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1091672" y="4965192"/>
            <a:ext cx="109728" cy="292608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1301984" y="5038344"/>
            <a:ext cx="109728" cy="219456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594360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 TO VERIFY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3A2034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8" name="Text 26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9" name="Text 27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08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· CHANNEL METHOD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3A203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Give each promotional channel a clear job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85800" y="1965960"/>
            <a:ext cx="82296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Match the format to the listening moment.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281160" y="640080"/>
            <a:ext cx="2240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channels*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9281160" y="1335024"/>
            <a:ext cx="2240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85800" y="2788920"/>
            <a:ext cx="2331720" cy="777240"/>
          </a:xfrm>
          <a:prstGeom prst="rect">
            <a:avLst>
              <a:gd name="adj" fmla="val 14118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2898648"/>
            <a:ext cx="1965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Search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3337560" y="2852928"/>
            <a:ext cx="7132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 episode subjects findable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10881360" y="2990088"/>
            <a:ext cx="109728" cy="365760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091672" y="3063240"/>
            <a:ext cx="109728" cy="292608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301984" y="3136392"/>
            <a:ext cx="109728" cy="219456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85800" y="3739896"/>
            <a:ext cx="2331720" cy="777240"/>
          </a:xfrm>
          <a:prstGeom prst="rect">
            <a:avLst>
              <a:gd name="adj" fmla="val 14118"/>
            </a:avLst>
          </a:prstGeom>
          <a:solidFill>
            <a:srgbClr val="3A20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68680" y="3849624"/>
            <a:ext cx="1965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Partners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3337560" y="3803904"/>
            <a:ext cx="7132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Test an audience-relevant exchange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10881360" y="3941064"/>
            <a:ext cx="109728" cy="365760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1091672" y="4014216"/>
            <a:ext cx="109728" cy="292608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1301984" y="4087368"/>
            <a:ext cx="109728" cy="219456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85800" y="4690872"/>
            <a:ext cx="2331720" cy="777240"/>
          </a:xfrm>
          <a:prstGeom prst="rect">
            <a:avLst>
              <a:gd name="adj" fmla="val 14118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68680" y="4800600"/>
            <a:ext cx="1965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Clips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3337560" y="4754880"/>
            <a:ext cx="7132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Offer a faithful sample of the show</a:t>
            </a:r>
            <a:endParaRPr lang="en-US" sz="1700" dirty="0"/>
          </a:p>
        </p:txBody>
      </p:sp>
      <p:sp>
        <p:nvSpPr>
          <p:cNvPr id="22" name="Shape 20"/>
          <p:cNvSpPr/>
          <p:nvPr/>
        </p:nvSpPr>
        <p:spPr>
          <a:xfrm>
            <a:off x="10881360" y="4892040"/>
            <a:ext cx="109728" cy="365760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1091672" y="4965192"/>
            <a:ext cx="109728" cy="292608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1301984" y="5038344"/>
            <a:ext cx="109728" cy="219456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594360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METHOD &amp; OWNERSHIP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3A2034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8" name="Text 26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9" name="Text 27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08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· RELEASE PLAN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3A203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Coordinate discovery with the episode cadence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85800" y="1965960"/>
            <a:ext cx="82296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 promotion connected to production capacity.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281160" y="640080"/>
            <a:ext cx="2240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episodes*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9281160" y="1335024"/>
            <a:ext cx="2240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85800" y="2788920"/>
            <a:ext cx="2331720" cy="777240"/>
          </a:xfrm>
          <a:prstGeom prst="rect">
            <a:avLst>
              <a:gd name="adj" fmla="val 14118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2898648"/>
            <a:ext cx="1965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Before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3337560" y="2852928"/>
            <a:ext cx="7132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 a clear episode promise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10881360" y="2990088"/>
            <a:ext cx="109728" cy="365760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091672" y="3063240"/>
            <a:ext cx="109728" cy="292608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301984" y="3136392"/>
            <a:ext cx="109728" cy="219456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85800" y="3739896"/>
            <a:ext cx="2331720" cy="777240"/>
          </a:xfrm>
          <a:prstGeom prst="rect">
            <a:avLst>
              <a:gd name="adj" fmla="val 14118"/>
            </a:avLst>
          </a:prstGeom>
          <a:solidFill>
            <a:srgbClr val="3A20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68680" y="3849624"/>
            <a:ext cx="1965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Launch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3337560" y="3803904"/>
            <a:ext cx="7132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Publish the useful listening entry point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10881360" y="3941064"/>
            <a:ext cx="109728" cy="365760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1091672" y="4014216"/>
            <a:ext cx="109728" cy="292608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1301984" y="4087368"/>
            <a:ext cx="109728" cy="219456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85800" y="4690872"/>
            <a:ext cx="2331720" cy="777240"/>
          </a:xfrm>
          <a:prstGeom prst="rect">
            <a:avLst>
              <a:gd name="adj" fmla="val 14118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68680" y="4800600"/>
            <a:ext cx="1965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After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3337560" y="4754880"/>
            <a:ext cx="7132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Collect questions for the next episode</a:t>
            </a:r>
            <a:endParaRPr lang="en-US" sz="1700" dirty="0"/>
          </a:p>
        </p:txBody>
      </p:sp>
      <p:sp>
        <p:nvSpPr>
          <p:cNvPr id="22" name="Shape 20"/>
          <p:cNvSpPr/>
          <p:nvPr/>
        </p:nvSpPr>
        <p:spPr>
          <a:xfrm>
            <a:off x="10881360" y="4892040"/>
            <a:ext cx="109728" cy="365760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1091672" y="4965192"/>
            <a:ext cx="109728" cy="292608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1301984" y="5038344"/>
            <a:ext cx="109728" cy="219456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594360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STAGED PLAN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3A2034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8" name="Text 26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9" name="Text 27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08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· RISKS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3A203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Check that promotion represents the full episode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85800" y="1965960"/>
            <a:ext cx="82296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the conditions that could distort the result.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281160" y="640080"/>
            <a:ext cx="2240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checks*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9281160" y="1335024"/>
            <a:ext cx="2240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85800" y="2788920"/>
            <a:ext cx="2331720" cy="777240"/>
          </a:xfrm>
          <a:prstGeom prst="rect">
            <a:avLst>
              <a:gd name="adj" fmla="val 14118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2898648"/>
            <a:ext cx="1965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Consent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3337560" y="2852928"/>
            <a:ext cx="7132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Confirm guest and asset permissions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10881360" y="2990088"/>
            <a:ext cx="109728" cy="365760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091672" y="3063240"/>
            <a:ext cx="109728" cy="292608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301984" y="3136392"/>
            <a:ext cx="109728" cy="219456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85800" y="3739896"/>
            <a:ext cx="2331720" cy="777240"/>
          </a:xfrm>
          <a:prstGeom prst="rect">
            <a:avLst>
              <a:gd name="adj" fmla="val 14118"/>
            </a:avLst>
          </a:prstGeom>
          <a:solidFill>
            <a:srgbClr val="3A20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68680" y="3849624"/>
            <a:ext cx="1965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Quality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3337560" y="3803904"/>
            <a:ext cx="7132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 clips for misleading edits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10881360" y="3941064"/>
            <a:ext cx="109728" cy="365760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1091672" y="4014216"/>
            <a:ext cx="109728" cy="292608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1301984" y="4087368"/>
            <a:ext cx="109728" cy="219456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85800" y="4690872"/>
            <a:ext cx="2331720" cy="777240"/>
          </a:xfrm>
          <a:prstGeom prst="rect">
            <a:avLst>
              <a:gd name="adj" fmla="val 14118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68680" y="4800600"/>
            <a:ext cx="1965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Attribution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3337560" y="4754880"/>
            <a:ext cx="7132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Separate channel signals from causation</a:t>
            </a:r>
            <a:endParaRPr lang="en-US" sz="1700" dirty="0"/>
          </a:p>
        </p:txBody>
      </p:sp>
      <p:sp>
        <p:nvSpPr>
          <p:cNvPr id="22" name="Shape 20"/>
          <p:cNvSpPr/>
          <p:nvPr/>
        </p:nvSpPr>
        <p:spPr>
          <a:xfrm>
            <a:off x="10881360" y="4892040"/>
            <a:ext cx="109728" cy="365760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1091672" y="4965192"/>
            <a:ext cx="109728" cy="292608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1301984" y="5038344"/>
            <a:ext cx="109728" cy="219456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594360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LIMITS TO REVIEW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3A2034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8" name="Text 26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9" name="Text 27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08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· NEXT EXPERIMENT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3A203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Choose the next learning question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85800" y="1965960"/>
            <a:ext cx="82296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Finish with an owner and a bounded promotion test.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281160" y="640080"/>
            <a:ext cx="2240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test*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9281160" y="1335024"/>
            <a:ext cx="2240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85800" y="2788920"/>
            <a:ext cx="2331720" cy="777240"/>
          </a:xfrm>
          <a:prstGeom prst="rect">
            <a:avLst>
              <a:gd name="adj" fmla="val 14118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2898648"/>
            <a:ext cx="1965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Hypothesis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3337560" y="2852928"/>
            <a:ext cx="7132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the expected listener behavior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10881360" y="2990088"/>
            <a:ext cx="109728" cy="365760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091672" y="3063240"/>
            <a:ext cx="109728" cy="292608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301984" y="3136392"/>
            <a:ext cx="109728" cy="219456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85800" y="3739896"/>
            <a:ext cx="2331720" cy="777240"/>
          </a:xfrm>
          <a:prstGeom prst="rect">
            <a:avLst>
              <a:gd name="adj" fmla="val 14118"/>
            </a:avLst>
          </a:prstGeom>
          <a:solidFill>
            <a:srgbClr val="3A20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68680" y="3849624"/>
            <a:ext cx="1965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Measure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3337560" y="3803904"/>
            <a:ext cx="7132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a meaningful return signal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10881360" y="3941064"/>
            <a:ext cx="109728" cy="365760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1091672" y="4014216"/>
            <a:ext cx="109728" cy="292608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1301984" y="4087368"/>
            <a:ext cx="109728" cy="219456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85800" y="4690872"/>
            <a:ext cx="2331720" cy="777240"/>
          </a:xfrm>
          <a:prstGeom prst="rect">
            <a:avLst>
              <a:gd name="adj" fmla="val 14118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68680" y="4800600"/>
            <a:ext cx="1965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3337560" y="4754880"/>
            <a:ext cx="7132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Decide how the next release will change</a:t>
            </a:r>
            <a:endParaRPr lang="en-US" sz="1700" dirty="0"/>
          </a:p>
        </p:txBody>
      </p:sp>
      <p:sp>
        <p:nvSpPr>
          <p:cNvPr id="22" name="Shape 20"/>
          <p:cNvSpPr/>
          <p:nvPr/>
        </p:nvSpPr>
        <p:spPr>
          <a:xfrm>
            <a:off x="10881360" y="4892040"/>
            <a:ext cx="109728" cy="365760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1091672" y="4965192"/>
            <a:ext cx="109728" cy="292608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1301984" y="5038344"/>
            <a:ext cx="109728" cy="219456"/>
          </a:xfrm>
          <a:prstGeom prst="rect">
            <a:avLst>
              <a:gd name="adj" fmla="val 100000"/>
            </a:avLst>
          </a:prstGeom>
          <a:solidFill>
            <a:srgbClr val="A62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594360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 DECISION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3A2034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8" name="Text 26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9" name="Text 27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3A2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 / 08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Free Podcast Discovery Marketing Plan PowerPoint Template</dc:title>
  <dc:subject>A podcast marketing plan for connecting listener context, episode positioning, discovery channels, release cadence and evidence of repeat listening.</dc:subject>
  <dc:creator>FreeAIPPT</dc:creator>
  <cp:lastModifiedBy>FreeAIPPT</cp:lastModifiedBy>
  <cp:revision>1</cp:revision>
  <dcterms:created xsi:type="dcterms:W3CDTF">2026-10-20T19:10:06Z</dcterms:created>
  <dcterms:modified xsi:type="dcterms:W3CDTF">2026-10-20T19:10:06Z</dcterms:modified>
</cp:coreProperties>
</file>