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B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>
              <a:gd name="adj" fmla="val 33333"/>
            </a:avLst>
          </a:prstGeom>
          <a:solidFill>
            <a:srgbClr val="A9415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58368" y="65836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A941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CASE / DE-IDENTIFIED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658368" y="1444752"/>
            <a:ext cx="68580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900" b="1" dirty="0">
                <a:solidFill>
                  <a:srgbClr val="24344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Patient Recovery Clinical Case</a:t>
            </a:r>
            <a:endParaRPr lang="en-US" sz="3900" dirty="0"/>
          </a:p>
        </p:txBody>
      </p:sp>
      <p:sp>
        <p:nvSpPr>
          <p:cNvPr id="5" name="Text 3"/>
          <p:cNvSpPr/>
          <p:nvPr/>
        </p:nvSpPr>
        <p:spPr>
          <a:xfrm>
            <a:off x="685800" y="3063240"/>
            <a:ext cx="5669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6570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Function, reasoning, response, and safety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914400" y="5120640"/>
            <a:ext cx="9875520" cy="0"/>
          </a:xfrm>
          <a:prstGeom prst="line">
            <a:avLst/>
          </a:prstGeom>
          <a:noFill/>
          <a:ln w="38100">
            <a:solidFill>
              <a:srgbClr val="6A9FA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95528" y="5001768"/>
            <a:ext cx="237744" cy="237744"/>
          </a:xfrm>
          <a:prstGeom prst="ellipse">
            <a:avLst/>
          </a:prstGeom>
          <a:solidFill>
            <a:srgbClr val="6A9FA3"/>
          </a:solidFill>
          <a:ln w="12700">
            <a:solidFill>
              <a:srgbClr val="24344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770632" y="5001768"/>
            <a:ext cx="237744" cy="237744"/>
          </a:xfrm>
          <a:prstGeom prst="ellipse">
            <a:avLst/>
          </a:prstGeom>
          <a:solidFill>
            <a:srgbClr val="6A9FA3"/>
          </a:solidFill>
          <a:ln w="12700">
            <a:solidFill>
              <a:srgbClr val="24344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745736" y="5001768"/>
            <a:ext cx="237744" cy="237744"/>
          </a:xfrm>
          <a:prstGeom prst="ellipse">
            <a:avLst/>
          </a:prstGeom>
          <a:solidFill>
            <a:srgbClr val="6A9FA3"/>
          </a:solidFill>
          <a:ln w="12700">
            <a:solidFill>
              <a:srgbClr val="24344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720840" y="5001768"/>
            <a:ext cx="237744" cy="237744"/>
          </a:xfrm>
          <a:prstGeom prst="ellipse">
            <a:avLst/>
          </a:prstGeom>
          <a:solidFill>
            <a:srgbClr val="6A9FA3"/>
          </a:solidFill>
          <a:ln w="12700">
            <a:solidFill>
              <a:srgbClr val="24344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695944" y="5001768"/>
            <a:ext cx="237744" cy="237744"/>
          </a:xfrm>
          <a:prstGeom prst="ellipse">
            <a:avLst/>
          </a:prstGeom>
          <a:solidFill>
            <a:srgbClr val="6A9FA3"/>
          </a:solidFill>
          <a:ln w="12700">
            <a:solidFill>
              <a:srgbClr val="24344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671048" y="5001768"/>
            <a:ext cx="237744" cy="237744"/>
          </a:xfrm>
          <a:prstGeom prst="ellipse">
            <a:avLst/>
          </a:prstGeom>
          <a:solidFill>
            <a:srgbClr val="6A9FA3"/>
          </a:solidFill>
          <a:ln w="12700">
            <a:solidFill>
              <a:srgbClr val="24344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5559552"/>
            <a:ext cx="14813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2434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BASE</a:t>
            </a:r>
            <a:endParaRPr lang="en-US" sz="650" dirty="0"/>
          </a:p>
        </p:txBody>
      </p:sp>
      <p:sp>
        <p:nvSpPr>
          <p:cNvPr id="14" name="Text 12"/>
          <p:cNvSpPr/>
          <p:nvPr/>
        </p:nvSpPr>
        <p:spPr>
          <a:xfrm>
            <a:off x="2633472" y="5559552"/>
            <a:ext cx="14813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2434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ASSESS</a:t>
            </a:r>
            <a:endParaRPr lang="en-US" sz="650" dirty="0"/>
          </a:p>
        </p:txBody>
      </p:sp>
      <p:sp>
        <p:nvSpPr>
          <p:cNvPr id="15" name="Text 13"/>
          <p:cNvSpPr/>
          <p:nvPr/>
        </p:nvSpPr>
        <p:spPr>
          <a:xfrm>
            <a:off x="4608576" y="5559552"/>
            <a:ext cx="14813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2434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GOAL</a:t>
            </a:r>
            <a:endParaRPr lang="en-US" sz="650" dirty="0"/>
          </a:p>
        </p:txBody>
      </p:sp>
      <p:sp>
        <p:nvSpPr>
          <p:cNvPr id="16" name="Text 14"/>
          <p:cNvSpPr/>
          <p:nvPr/>
        </p:nvSpPr>
        <p:spPr>
          <a:xfrm>
            <a:off x="6583680" y="5559552"/>
            <a:ext cx="14813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2434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LOAD</a:t>
            </a:r>
            <a:endParaRPr lang="en-US" sz="650" dirty="0"/>
          </a:p>
        </p:txBody>
      </p:sp>
      <p:sp>
        <p:nvSpPr>
          <p:cNvPr id="17" name="Text 15"/>
          <p:cNvSpPr/>
          <p:nvPr/>
        </p:nvSpPr>
        <p:spPr>
          <a:xfrm>
            <a:off x="8558784" y="5559552"/>
            <a:ext cx="14813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2434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</a:t>
            </a:r>
            <a:endParaRPr lang="en-US" sz="650" dirty="0"/>
          </a:p>
        </p:txBody>
      </p:sp>
      <p:sp>
        <p:nvSpPr>
          <p:cNvPr id="18" name="Text 16"/>
          <p:cNvSpPr/>
          <p:nvPr/>
        </p:nvSpPr>
        <p:spPr>
          <a:xfrm>
            <a:off x="10533888" y="5559552"/>
            <a:ext cx="14813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2434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LEARN</a:t>
            </a:r>
            <a:endParaRPr lang="en-US" sz="650" dirty="0"/>
          </a:p>
        </p:txBody>
      </p:sp>
      <p:sp>
        <p:nvSpPr>
          <p:cNvPr id="19" name="Shape 17"/>
          <p:cNvSpPr/>
          <p:nvPr/>
        </p:nvSpPr>
        <p:spPr>
          <a:xfrm>
            <a:off x="8732520" y="822960"/>
            <a:ext cx="2286000" cy="2286000"/>
          </a:xfrm>
          <a:prstGeom prst="ellipse">
            <a:avLst/>
          </a:prstGeom>
          <a:solidFill>
            <a:srgbClr val="F2DDE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144000" y="1234440"/>
            <a:ext cx="1463040" cy="1463040"/>
          </a:xfrm>
          <a:prstGeom prst="ellipse">
            <a:avLst/>
          </a:prstGeom>
          <a:solidFill>
            <a:srgbClr val="A9415B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528048" y="1618488"/>
            <a:ext cx="694944" cy="694944"/>
          </a:xfrm>
          <a:prstGeom prst="ellipse">
            <a:avLst/>
          </a:prstGeom>
          <a:solidFill>
            <a:srgbClr val="FBF7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A941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CONCERN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207008"/>
            <a:ext cx="6537960" cy="4480560"/>
          </a:xfrm>
          <a:prstGeom prst="roundRect">
            <a:avLst>
              <a:gd name="adj" fmla="val 1224"/>
            </a:avLst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87552" y="1627632"/>
            <a:ext cx="550468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4344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Begin with the functional change that prompted evaluation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005840" y="2971800"/>
            <a:ext cx="5257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Summarize onset, trajectory, context, severity, relevant history, and meaningful negatives.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1078992" y="4800600"/>
            <a:ext cx="5212080" cy="0"/>
          </a:xfrm>
          <a:prstGeom prst="line">
            <a:avLst/>
          </a:prstGeom>
          <a:noFill/>
          <a:ln w="38100">
            <a:solidFill>
              <a:srgbClr val="6A9FA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60120" y="4681728"/>
            <a:ext cx="237744" cy="237744"/>
          </a:xfrm>
          <a:prstGeom prst="ellipse">
            <a:avLst/>
          </a:prstGeom>
          <a:solidFill>
            <a:srgbClr val="6A9FA3"/>
          </a:solidFill>
          <a:ln w="12700">
            <a:solidFill>
              <a:srgbClr val="24344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263140" y="4681728"/>
            <a:ext cx="237744" cy="237744"/>
          </a:xfrm>
          <a:prstGeom prst="ellipse">
            <a:avLst/>
          </a:prstGeom>
          <a:solidFill>
            <a:srgbClr val="6A9FA3"/>
          </a:solidFill>
          <a:ln w="12700">
            <a:solidFill>
              <a:srgbClr val="24344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566160" y="4681728"/>
            <a:ext cx="237744" cy="237744"/>
          </a:xfrm>
          <a:prstGeom prst="ellipse">
            <a:avLst/>
          </a:prstGeom>
          <a:solidFill>
            <a:srgbClr val="6A9FA3"/>
          </a:solidFill>
          <a:ln w="12700">
            <a:solidFill>
              <a:srgbClr val="24344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869180" y="4681728"/>
            <a:ext cx="237744" cy="237744"/>
          </a:xfrm>
          <a:prstGeom prst="ellipse">
            <a:avLst/>
          </a:prstGeom>
          <a:solidFill>
            <a:srgbClr val="6A9FA3"/>
          </a:solidFill>
          <a:ln w="12700">
            <a:solidFill>
              <a:srgbClr val="24344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172200" y="4681728"/>
            <a:ext cx="237744" cy="237744"/>
          </a:xfrm>
          <a:prstGeom prst="ellipse">
            <a:avLst/>
          </a:prstGeom>
          <a:solidFill>
            <a:srgbClr val="6A9FA3"/>
          </a:solidFill>
          <a:ln w="12700">
            <a:solidFill>
              <a:srgbClr val="24344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543800" y="1207008"/>
            <a:ext cx="3639312" cy="4480560"/>
          </a:xfrm>
          <a:prstGeom prst="roundRect">
            <a:avLst>
              <a:gd name="adj" fmla="val 1508"/>
            </a:avLst>
          </a:prstGeom>
          <a:solidFill>
            <a:srgbClr val="F2DDE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927848" y="1627632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10" kern="0" dirty="0">
                <a:solidFill>
                  <a:srgbClr val="A941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CASE CHECKPOINT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7882128" y="2267712"/>
            <a:ext cx="2788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2434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Day 0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7918704" y="3108960"/>
            <a:ext cx="2514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de-identified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7918704" y="4690872"/>
            <a:ext cx="2514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434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EDUCATION ONLY</a:t>
            </a:r>
            <a:endParaRPr lang="en-US" sz="700" dirty="0"/>
          </a:p>
        </p:txBody>
      </p:sp>
      <p:sp>
        <p:nvSpPr>
          <p:cNvPr id="18" name="Text 16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2434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19" name="Text 17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2434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A941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BASELINE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207008"/>
            <a:ext cx="6537960" cy="4480560"/>
          </a:xfrm>
          <a:prstGeom prst="roundRect">
            <a:avLst>
              <a:gd name="adj" fmla="val 1224"/>
            </a:avLst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87552" y="1627632"/>
            <a:ext cx="550468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4344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Describe what the person could and could not do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005840" y="2971800"/>
            <a:ext cx="5257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Separate symptoms, activity, participation, environment, support, and patient priorities.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1078992" y="4800600"/>
            <a:ext cx="5212080" cy="0"/>
          </a:xfrm>
          <a:prstGeom prst="line">
            <a:avLst/>
          </a:prstGeom>
          <a:noFill/>
          <a:ln w="38100">
            <a:solidFill>
              <a:srgbClr val="6A9FA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60120" y="4681728"/>
            <a:ext cx="237744" cy="237744"/>
          </a:xfrm>
          <a:prstGeom prst="ellipse">
            <a:avLst/>
          </a:prstGeom>
          <a:solidFill>
            <a:srgbClr val="6A9FA3"/>
          </a:solidFill>
          <a:ln w="12700">
            <a:solidFill>
              <a:srgbClr val="24344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263140" y="4681728"/>
            <a:ext cx="237744" cy="237744"/>
          </a:xfrm>
          <a:prstGeom prst="ellipse">
            <a:avLst/>
          </a:prstGeom>
          <a:solidFill>
            <a:srgbClr val="6A9FA3"/>
          </a:solidFill>
          <a:ln w="12700">
            <a:solidFill>
              <a:srgbClr val="24344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566160" y="4681728"/>
            <a:ext cx="237744" cy="237744"/>
          </a:xfrm>
          <a:prstGeom prst="ellipse">
            <a:avLst/>
          </a:prstGeom>
          <a:solidFill>
            <a:srgbClr val="6A9FA3"/>
          </a:solidFill>
          <a:ln w="12700">
            <a:solidFill>
              <a:srgbClr val="24344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869180" y="4681728"/>
            <a:ext cx="237744" cy="237744"/>
          </a:xfrm>
          <a:prstGeom prst="ellipse">
            <a:avLst/>
          </a:prstGeom>
          <a:solidFill>
            <a:srgbClr val="6A9FA3"/>
          </a:solidFill>
          <a:ln w="12700">
            <a:solidFill>
              <a:srgbClr val="24344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172200" y="4681728"/>
            <a:ext cx="237744" cy="237744"/>
          </a:xfrm>
          <a:prstGeom prst="ellipse">
            <a:avLst/>
          </a:prstGeom>
          <a:solidFill>
            <a:srgbClr val="6A9FA3"/>
          </a:solidFill>
          <a:ln w="12700">
            <a:solidFill>
              <a:srgbClr val="24344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543800" y="1207008"/>
            <a:ext cx="3639312" cy="4480560"/>
          </a:xfrm>
          <a:prstGeom prst="roundRect">
            <a:avLst>
              <a:gd name="adj" fmla="val 1508"/>
            </a:avLst>
          </a:prstGeom>
          <a:solidFill>
            <a:srgbClr val="E8EE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927848" y="1627632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10" kern="0" dirty="0">
                <a:solidFill>
                  <a:srgbClr val="A941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CASE CHECKPOINT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7882128" y="2267712"/>
            <a:ext cx="2788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2434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domains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7918704" y="3108960"/>
            <a:ext cx="2514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baseline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7918704" y="4690872"/>
            <a:ext cx="2514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434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EDUCATION ONLY</a:t>
            </a:r>
            <a:endParaRPr lang="en-US" sz="700" dirty="0"/>
          </a:p>
        </p:txBody>
      </p:sp>
      <p:sp>
        <p:nvSpPr>
          <p:cNvPr id="18" name="Text 16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2434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19" name="Text 17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2434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A941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ASSESS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207008"/>
            <a:ext cx="6537960" cy="4480560"/>
          </a:xfrm>
          <a:prstGeom prst="roundRect">
            <a:avLst>
              <a:gd name="adj" fmla="val 1224"/>
            </a:avLst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87552" y="1627632"/>
            <a:ext cx="550468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4344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Prioritize findings that change the working explanation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005840" y="2971800"/>
            <a:ext cx="5257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 focused observations, measures, red flags, uncertainty, and the differential.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1078992" y="4800600"/>
            <a:ext cx="5212080" cy="0"/>
          </a:xfrm>
          <a:prstGeom prst="line">
            <a:avLst/>
          </a:prstGeom>
          <a:noFill/>
          <a:ln w="38100">
            <a:solidFill>
              <a:srgbClr val="6A9FA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60120" y="4681728"/>
            <a:ext cx="237744" cy="237744"/>
          </a:xfrm>
          <a:prstGeom prst="ellipse">
            <a:avLst/>
          </a:prstGeom>
          <a:solidFill>
            <a:srgbClr val="6A9FA3"/>
          </a:solidFill>
          <a:ln w="12700">
            <a:solidFill>
              <a:srgbClr val="24344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263140" y="4681728"/>
            <a:ext cx="237744" cy="237744"/>
          </a:xfrm>
          <a:prstGeom prst="ellipse">
            <a:avLst/>
          </a:prstGeom>
          <a:solidFill>
            <a:srgbClr val="6A9FA3"/>
          </a:solidFill>
          <a:ln w="12700">
            <a:solidFill>
              <a:srgbClr val="24344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566160" y="4681728"/>
            <a:ext cx="237744" cy="237744"/>
          </a:xfrm>
          <a:prstGeom prst="ellipse">
            <a:avLst/>
          </a:prstGeom>
          <a:solidFill>
            <a:srgbClr val="6A9FA3"/>
          </a:solidFill>
          <a:ln w="12700">
            <a:solidFill>
              <a:srgbClr val="24344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869180" y="4681728"/>
            <a:ext cx="237744" cy="237744"/>
          </a:xfrm>
          <a:prstGeom prst="ellipse">
            <a:avLst/>
          </a:prstGeom>
          <a:solidFill>
            <a:srgbClr val="6A9FA3"/>
          </a:solidFill>
          <a:ln w="12700">
            <a:solidFill>
              <a:srgbClr val="24344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172200" y="4681728"/>
            <a:ext cx="237744" cy="237744"/>
          </a:xfrm>
          <a:prstGeom prst="ellipse">
            <a:avLst/>
          </a:prstGeom>
          <a:solidFill>
            <a:srgbClr val="6A9FA3"/>
          </a:solidFill>
          <a:ln w="12700">
            <a:solidFill>
              <a:srgbClr val="24344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543800" y="1207008"/>
            <a:ext cx="3639312" cy="4480560"/>
          </a:xfrm>
          <a:prstGeom prst="roundRect">
            <a:avLst>
              <a:gd name="adj" fmla="val 1508"/>
            </a:avLst>
          </a:prstGeom>
          <a:solidFill>
            <a:srgbClr val="F2DDE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927848" y="1627632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10" kern="0" dirty="0">
                <a:solidFill>
                  <a:srgbClr val="A941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CASE CHECKPOINT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7882128" y="2267712"/>
            <a:ext cx="2788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2434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findings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7918704" y="3108960"/>
            <a:ext cx="2514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changed reasoning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7918704" y="4690872"/>
            <a:ext cx="2514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434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EDUCATION ONLY</a:t>
            </a:r>
            <a:endParaRPr lang="en-US" sz="700" dirty="0"/>
          </a:p>
        </p:txBody>
      </p:sp>
      <p:sp>
        <p:nvSpPr>
          <p:cNvPr id="18" name="Text 16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2434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19" name="Text 17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2434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A941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GOALS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207008"/>
            <a:ext cx="6537960" cy="4480560"/>
          </a:xfrm>
          <a:prstGeom prst="roundRect">
            <a:avLst>
              <a:gd name="adj" fmla="val 1224"/>
            </a:avLst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87552" y="1627632"/>
            <a:ext cx="550468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4344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Translate priorities into observable recovery goals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005840" y="2971800"/>
            <a:ext cx="5257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Set function, time horizon, measure, shared decision, stopping rule, and review point.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1078992" y="4800600"/>
            <a:ext cx="5212080" cy="0"/>
          </a:xfrm>
          <a:prstGeom prst="line">
            <a:avLst/>
          </a:prstGeom>
          <a:noFill/>
          <a:ln w="38100">
            <a:solidFill>
              <a:srgbClr val="6A9FA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60120" y="4681728"/>
            <a:ext cx="237744" cy="237744"/>
          </a:xfrm>
          <a:prstGeom prst="ellipse">
            <a:avLst/>
          </a:prstGeom>
          <a:solidFill>
            <a:srgbClr val="6A9FA3"/>
          </a:solidFill>
          <a:ln w="12700">
            <a:solidFill>
              <a:srgbClr val="24344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263140" y="4681728"/>
            <a:ext cx="237744" cy="237744"/>
          </a:xfrm>
          <a:prstGeom prst="ellipse">
            <a:avLst/>
          </a:prstGeom>
          <a:solidFill>
            <a:srgbClr val="6A9FA3"/>
          </a:solidFill>
          <a:ln w="12700">
            <a:solidFill>
              <a:srgbClr val="24344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566160" y="4681728"/>
            <a:ext cx="237744" cy="237744"/>
          </a:xfrm>
          <a:prstGeom prst="ellipse">
            <a:avLst/>
          </a:prstGeom>
          <a:solidFill>
            <a:srgbClr val="6A9FA3"/>
          </a:solidFill>
          <a:ln w="12700">
            <a:solidFill>
              <a:srgbClr val="24344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869180" y="4681728"/>
            <a:ext cx="237744" cy="237744"/>
          </a:xfrm>
          <a:prstGeom prst="ellipse">
            <a:avLst/>
          </a:prstGeom>
          <a:solidFill>
            <a:srgbClr val="6A9FA3"/>
          </a:solidFill>
          <a:ln w="12700">
            <a:solidFill>
              <a:srgbClr val="24344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172200" y="4681728"/>
            <a:ext cx="237744" cy="237744"/>
          </a:xfrm>
          <a:prstGeom prst="ellipse">
            <a:avLst/>
          </a:prstGeom>
          <a:solidFill>
            <a:srgbClr val="6A9FA3"/>
          </a:solidFill>
          <a:ln w="12700">
            <a:solidFill>
              <a:srgbClr val="24344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543800" y="1207008"/>
            <a:ext cx="3639312" cy="4480560"/>
          </a:xfrm>
          <a:prstGeom prst="roundRect">
            <a:avLst>
              <a:gd name="adj" fmla="val 1508"/>
            </a:avLst>
          </a:prstGeom>
          <a:solidFill>
            <a:srgbClr val="E8EE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927848" y="1627632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10" kern="0" dirty="0">
                <a:solidFill>
                  <a:srgbClr val="A941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CASE CHECKPOINT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7882128" y="2267712"/>
            <a:ext cx="2788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2434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goals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7918704" y="3108960"/>
            <a:ext cx="2514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patient centered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7918704" y="4690872"/>
            <a:ext cx="2514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434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EDUCATION ONLY</a:t>
            </a:r>
            <a:endParaRPr lang="en-US" sz="700" dirty="0"/>
          </a:p>
        </p:txBody>
      </p:sp>
      <p:sp>
        <p:nvSpPr>
          <p:cNvPr id="18" name="Text 16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2434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19" name="Text 17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2434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A941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PATHWAY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207008"/>
            <a:ext cx="6537960" cy="4480560"/>
          </a:xfrm>
          <a:prstGeom prst="roundRect">
            <a:avLst>
              <a:gd name="adj" fmla="val 1224"/>
            </a:avLst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87552" y="1627632"/>
            <a:ext cx="550468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4344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Progress through stages only when criteria are met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005840" y="2971800"/>
            <a:ext cx="5257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 education, supported activity, graded load, monitoring, adaptation, and escalation.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1078992" y="4800600"/>
            <a:ext cx="5212080" cy="0"/>
          </a:xfrm>
          <a:prstGeom prst="line">
            <a:avLst/>
          </a:prstGeom>
          <a:noFill/>
          <a:ln w="38100">
            <a:solidFill>
              <a:srgbClr val="6A9FA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60120" y="4681728"/>
            <a:ext cx="237744" cy="237744"/>
          </a:xfrm>
          <a:prstGeom prst="ellipse">
            <a:avLst/>
          </a:prstGeom>
          <a:solidFill>
            <a:srgbClr val="6A9FA3"/>
          </a:solidFill>
          <a:ln w="12700">
            <a:solidFill>
              <a:srgbClr val="24344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263140" y="4681728"/>
            <a:ext cx="237744" cy="237744"/>
          </a:xfrm>
          <a:prstGeom prst="ellipse">
            <a:avLst/>
          </a:prstGeom>
          <a:solidFill>
            <a:srgbClr val="6A9FA3"/>
          </a:solidFill>
          <a:ln w="12700">
            <a:solidFill>
              <a:srgbClr val="24344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566160" y="4681728"/>
            <a:ext cx="237744" cy="237744"/>
          </a:xfrm>
          <a:prstGeom prst="ellipse">
            <a:avLst/>
          </a:prstGeom>
          <a:solidFill>
            <a:srgbClr val="6A9FA3"/>
          </a:solidFill>
          <a:ln w="12700">
            <a:solidFill>
              <a:srgbClr val="24344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869180" y="4681728"/>
            <a:ext cx="237744" cy="237744"/>
          </a:xfrm>
          <a:prstGeom prst="ellipse">
            <a:avLst/>
          </a:prstGeom>
          <a:solidFill>
            <a:srgbClr val="6A9FA3"/>
          </a:solidFill>
          <a:ln w="12700">
            <a:solidFill>
              <a:srgbClr val="24344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172200" y="4681728"/>
            <a:ext cx="237744" cy="237744"/>
          </a:xfrm>
          <a:prstGeom prst="ellipse">
            <a:avLst/>
          </a:prstGeom>
          <a:solidFill>
            <a:srgbClr val="6A9FA3"/>
          </a:solidFill>
          <a:ln w="12700">
            <a:solidFill>
              <a:srgbClr val="24344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543800" y="1207008"/>
            <a:ext cx="3639312" cy="4480560"/>
          </a:xfrm>
          <a:prstGeom prst="roundRect">
            <a:avLst>
              <a:gd name="adj" fmla="val 1508"/>
            </a:avLst>
          </a:prstGeom>
          <a:solidFill>
            <a:srgbClr val="F2DDE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927848" y="1627632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10" kern="0" dirty="0">
                <a:solidFill>
                  <a:srgbClr val="A941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CASE CHECKPOINT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7882128" y="2267712"/>
            <a:ext cx="2788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2434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stages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7918704" y="3108960"/>
            <a:ext cx="2514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criteria led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7918704" y="4690872"/>
            <a:ext cx="2514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434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EDUCATION ONLY</a:t>
            </a:r>
            <a:endParaRPr lang="en-US" sz="700" dirty="0"/>
          </a:p>
        </p:txBody>
      </p:sp>
      <p:sp>
        <p:nvSpPr>
          <p:cNvPr id="18" name="Text 16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2434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19" name="Text 17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2434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A941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RESPONSE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207008"/>
            <a:ext cx="6537960" cy="4480560"/>
          </a:xfrm>
          <a:prstGeom prst="roundRect">
            <a:avLst>
              <a:gd name="adj" fmla="val 1224"/>
            </a:avLst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87552" y="1627632"/>
            <a:ext cx="550468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4344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Show change over time without overstating causality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005840" y="2971800"/>
            <a:ext cx="5257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 baseline and follow-up observations, adherence, context, variation, and uncertainty.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1078992" y="4800600"/>
            <a:ext cx="5212080" cy="0"/>
          </a:xfrm>
          <a:prstGeom prst="line">
            <a:avLst/>
          </a:prstGeom>
          <a:noFill/>
          <a:ln w="38100">
            <a:solidFill>
              <a:srgbClr val="6A9FA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60120" y="4681728"/>
            <a:ext cx="237744" cy="237744"/>
          </a:xfrm>
          <a:prstGeom prst="ellipse">
            <a:avLst/>
          </a:prstGeom>
          <a:solidFill>
            <a:srgbClr val="6A9FA3"/>
          </a:solidFill>
          <a:ln w="12700">
            <a:solidFill>
              <a:srgbClr val="24344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263140" y="4681728"/>
            <a:ext cx="237744" cy="237744"/>
          </a:xfrm>
          <a:prstGeom prst="ellipse">
            <a:avLst/>
          </a:prstGeom>
          <a:solidFill>
            <a:srgbClr val="6A9FA3"/>
          </a:solidFill>
          <a:ln w="12700">
            <a:solidFill>
              <a:srgbClr val="24344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566160" y="4681728"/>
            <a:ext cx="237744" cy="237744"/>
          </a:xfrm>
          <a:prstGeom prst="ellipse">
            <a:avLst/>
          </a:prstGeom>
          <a:solidFill>
            <a:srgbClr val="6A9FA3"/>
          </a:solidFill>
          <a:ln w="12700">
            <a:solidFill>
              <a:srgbClr val="24344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869180" y="4681728"/>
            <a:ext cx="237744" cy="237744"/>
          </a:xfrm>
          <a:prstGeom prst="ellipse">
            <a:avLst/>
          </a:prstGeom>
          <a:solidFill>
            <a:srgbClr val="6A9FA3"/>
          </a:solidFill>
          <a:ln w="12700">
            <a:solidFill>
              <a:srgbClr val="24344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172200" y="4681728"/>
            <a:ext cx="237744" cy="237744"/>
          </a:xfrm>
          <a:prstGeom prst="ellipse">
            <a:avLst/>
          </a:prstGeom>
          <a:solidFill>
            <a:srgbClr val="6A9FA3"/>
          </a:solidFill>
          <a:ln w="12700">
            <a:solidFill>
              <a:srgbClr val="24344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543800" y="1207008"/>
            <a:ext cx="3639312" cy="4480560"/>
          </a:xfrm>
          <a:prstGeom prst="roundRect">
            <a:avLst>
              <a:gd name="adj" fmla="val 1508"/>
            </a:avLst>
          </a:prstGeom>
          <a:solidFill>
            <a:srgbClr val="E8EE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927848" y="1627632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10" kern="0" dirty="0">
                <a:solidFill>
                  <a:srgbClr val="A941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CASE CHECKPOINT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7882128" y="2267712"/>
            <a:ext cx="2788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2434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6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7918704" y="3108960"/>
            <a:ext cx="2514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review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7918704" y="4690872"/>
            <a:ext cx="2514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434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EDUCATION ONLY</a:t>
            </a:r>
            <a:endParaRPr lang="en-US" sz="700" dirty="0"/>
          </a:p>
        </p:txBody>
      </p:sp>
      <p:sp>
        <p:nvSpPr>
          <p:cNvPr id="18" name="Text 16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2434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19" name="Text 17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2434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A941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LEARNING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207008"/>
            <a:ext cx="6537960" cy="4480560"/>
          </a:xfrm>
          <a:prstGeom prst="roundRect">
            <a:avLst>
              <a:gd name="adj" fmla="val 1224"/>
            </a:avLst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87552" y="1627632"/>
            <a:ext cx="550468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4344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Separate case-specific outcome from transferable learning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005840" y="2971800"/>
            <a:ext cx="5257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with safety, follow-up, limitations, unresolved questions, and teaching points.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1078992" y="4800600"/>
            <a:ext cx="5212080" cy="0"/>
          </a:xfrm>
          <a:prstGeom prst="line">
            <a:avLst/>
          </a:prstGeom>
          <a:noFill/>
          <a:ln w="38100">
            <a:solidFill>
              <a:srgbClr val="6A9FA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60120" y="4681728"/>
            <a:ext cx="237744" cy="237744"/>
          </a:xfrm>
          <a:prstGeom prst="ellipse">
            <a:avLst/>
          </a:prstGeom>
          <a:solidFill>
            <a:srgbClr val="6A9FA3"/>
          </a:solidFill>
          <a:ln w="12700">
            <a:solidFill>
              <a:srgbClr val="24344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263140" y="4681728"/>
            <a:ext cx="237744" cy="237744"/>
          </a:xfrm>
          <a:prstGeom prst="ellipse">
            <a:avLst/>
          </a:prstGeom>
          <a:solidFill>
            <a:srgbClr val="6A9FA3"/>
          </a:solidFill>
          <a:ln w="12700">
            <a:solidFill>
              <a:srgbClr val="24344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566160" y="4681728"/>
            <a:ext cx="237744" cy="237744"/>
          </a:xfrm>
          <a:prstGeom prst="ellipse">
            <a:avLst/>
          </a:prstGeom>
          <a:solidFill>
            <a:srgbClr val="6A9FA3"/>
          </a:solidFill>
          <a:ln w="12700">
            <a:solidFill>
              <a:srgbClr val="24344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869180" y="4681728"/>
            <a:ext cx="237744" cy="237744"/>
          </a:xfrm>
          <a:prstGeom prst="ellipse">
            <a:avLst/>
          </a:prstGeom>
          <a:solidFill>
            <a:srgbClr val="6A9FA3"/>
          </a:solidFill>
          <a:ln w="12700">
            <a:solidFill>
              <a:srgbClr val="24344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172200" y="4681728"/>
            <a:ext cx="237744" cy="237744"/>
          </a:xfrm>
          <a:prstGeom prst="ellipse">
            <a:avLst/>
          </a:prstGeom>
          <a:solidFill>
            <a:srgbClr val="6A9FA3"/>
          </a:solidFill>
          <a:ln w="12700">
            <a:solidFill>
              <a:srgbClr val="24344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543800" y="1207008"/>
            <a:ext cx="3639312" cy="4480560"/>
          </a:xfrm>
          <a:prstGeom prst="roundRect">
            <a:avLst>
              <a:gd name="adj" fmla="val 1508"/>
            </a:avLst>
          </a:prstGeom>
          <a:solidFill>
            <a:srgbClr val="F2DDE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927848" y="1627632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10" kern="0" dirty="0">
                <a:solidFill>
                  <a:srgbClr val="A941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CASE CHECKPOINT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7882128" y="2267712"/>
            <a:ext cx="2788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2434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points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7918704" y="3108960"/>
            <a:ext cx="2514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education only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7918704" y="4690872"/>
            <a:ext cx="2514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434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EDUCATION ONLY</a:t>
            </a:r>
            <a:endParaRPr lang="en-US" sz="700" dirty="0"/>
          </a:p>
        </p:txBody>
      </p:sp>
      <p:sp>
        <p:nvSpPr>
          <p:cNvPr id="18" name="Text 16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2434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19" name="Text 17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2434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Patient Recovery Clinical Case</dc:title>
  <dc:subject>Original editable PowerPoint template</dc:subject>
  <dc:creator>FreeAIPPT</dc:creator>
  <cp:lastModifiedBy>FreeAIPPT</cp:lastModifiedBy>
  <cp:revision>1</cp:revision>
  <dcterms:created xsi:type="dcterms:W3CDTF">2026-09-10T08:30:34Z</dcterms:created>
  <dcterms:modified xsi:type="dcterms:W3CDTF">2026-09-10T08:30:34Z</dcterms:modified>
</cp:coreProperties>
</file>