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43000"/>
            <a:ext cx="4800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fresh essentials easier to reach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999232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decision-ready proposal connecting neighborhood need, store flow, suppliers, quality, pilot evidence, risk, and approval.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989320" y="658368"/>
            <a:ext cx="5532120" cy="5486400"/>
          </a:xfrm>
          <a:prstGeom prst="roundRect">
            <a:avLst>
              <a:gd name="adj" fmla="val 833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373368" y="107899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37960" y="1261872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0" y="1261872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37960" y="1572768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0" y="1572768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55280" y="107899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119872" y="1261872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39912" y="1261872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19872" y="1572768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39912" y="1572768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537192" y="107899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01784" y="1261872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21824" y="1261872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701784" y="1572768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021824" y="1572768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73368" y="261823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537960" y="2801112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858000" y="2801112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537960" y="3112008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858000" y="3112008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955280" y="261823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19872" y="2801112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439912" y="2801112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119872" y="3112008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439912" y="3112008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537192" y="261823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701784" y="2801112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021824" y="2801112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701784" y="3112008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021824" y="3112008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373368" y="415747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37960" y="4340352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858000" y="4340352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537960" y="4651248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858000" y="4651248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955280" y="415747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119872" y="4340352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439912" y="4340352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119872" y="4651248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439912" y="4651248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537192" y="4157472"/>
            <a:ext cx="1447800" cy="1417320"/>
          </a:xfrm>
          <a:prstGeom prst="roundRect">
            <a:avLst>
              <a:gd name="adj" fmla="val 3226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01784" y="4340352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021824" y="4340352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701784" y="4651248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0021824" y="4651248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755380" y="859536"/>
            <a:ext cx="0" cy="508406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NEED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54112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74152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74152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44712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9304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29344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09304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29344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99904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64496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384536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64496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4536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89520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54112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74152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54112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74152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44712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909304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29344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909304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229344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899904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64496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84536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064496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84536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589520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754112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074152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754112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074152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744712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909304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229344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09304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229344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899904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064496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0384536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064496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384536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331452" y="1344168"/>
            <a:ext cx="0" cy="448970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gaps appear at specific times and locations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illustrative neighborhood, shopping journey, current gap, affected groups, demand evidence, and uncertainty.</a:t>
            </a:r>
            <a:endParaRPr lang="en-US" sz="1240" dirty="0"/>
          </a:p>
        </p:txBody>
      </p:sp>
      <p:sp>
        <p:nvSpPr>
          <p:cNvPr id="53" name="Shape 51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F28B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 km</a:t>
            </a:r>
            <a:endParaRPr lang="en-US" sz="2100" dirty="0"/>
          </a:p>
        </p:txBody>
      </p:sp>
      <p:sp>
        <p:nvSpPr>
          <p:cNvPr id="55" name="Text 53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access gap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57" name="Text 5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CONCEPT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42416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07008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07008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27048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97608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62200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82240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62200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82240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52800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7392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837432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17392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837432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42416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07008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27048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07008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7048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197608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362200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682240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362200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82240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52800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517392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837432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517392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837432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2416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207008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527048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207008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527048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97608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362200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682240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362200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682240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352800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517392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837432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517392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837432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784348" y="1344168"/>
            <a:ext cx="0" cy="448970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compact market focuses on trusted essentials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product range, service promise, price posture, operating hours, exclusions, community role, and success signal.</a:t>
            </a:r>
            <a:endParaRPr lang="en-US" sz="1240" dirty="0"/>
          </a:p>
        </p:txBody>
      </p:sp>
      <p:sp>
        <p:nvSpPr>
          <p:cNvPr id="53" name="Shape 51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F28B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55" name="Text 53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57" name="Text 5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FLOOR FLOW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54112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74152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74152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44712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9304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29344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09304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29344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99904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64496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384536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64496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4536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89520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54112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74152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54112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74152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44712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909304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29344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909304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229344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899904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64496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84536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064496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84536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589520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754112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074152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754112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074152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744712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909304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229344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09304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229344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899904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064496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0384536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064496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384536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331452" y="1344168"/>
            <a:ext cx="0" cy="448970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layout should make replenishment and choice visible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entry, produce zones, staples, checkout, pickup, storage, waste, and accessible circulation.</a:t>
            </a:r>
            <a:endParaRPr lang="en-US" sz="1240" dirty="0"/>
          </a:p>
        </p:txBody>
      </p:sp>
      <p:sp>
        <p:nvSpPr>
          <p:cNvPr id="53" name="Shape 51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F28B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zones</a:t>
            </a:r>
            <a:endParaRPr lang="en-US" sz="2100" dirty="0"/>
          </a:p>
        </p:txBody>
      </p:sp>
      <p:sp>
        <p:nvSpPr>
          <p:cNvPr id="55" name="Text 53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plan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57" name="Text 5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SUPPLY PROCESS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42416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07008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07008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27048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97608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62200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82240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62200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82240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52800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7392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837432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17392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837432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42416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07008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27048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07008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7048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197608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362200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682240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362200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82240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52800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517392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837432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517392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837432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2416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207008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527048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207008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527048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97608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362200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682240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362200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682240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352800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517392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837432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517392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837432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784348" y="1344168"/>
            <a:ext cx="0" cy="448970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 depends on named checks from source to shelf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supplier approval, order, receiving, inspection, rotation, markdown, donation, and issue handling.</a:t>
            </a:r>
            <a:endParaRPr lang="en-US" sz="1240" dirty="0"/>
          </a:p>
        </p:txBody>
      </p:sp>
      <p:sp>
        <p:nvSpPr>
          <p:cNvPr id="53" name="Shape 51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F28B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55" name="Text 53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57" name="Text 5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PILOT PLAN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54112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74152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74152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44712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9304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29344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09304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29344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99904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64496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384536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64496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4536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89520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54112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74152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54112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74152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44712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909304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29344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909304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229344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899904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64496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84536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064496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84536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589520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754112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074152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754112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074152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744712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909304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229344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09304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229344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899904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064496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0384536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064496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384536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331452" y="1344168"/>
            <a:ext cx="0" cy="448970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limited opening tests demand before full commitment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site readiness, supplier onboarding, soft launch, measurement weeks, review gates, and expansion conditions.</a:t>
            </a:r>
            <a:endParaRPr lang="en-US" sz="1240" dirty="0"/>
          </a:p>
        </p:txBody>
      </p:sp>
      <p:sp>
        <p:nvSpPr>
          <p:cNvPr id="53" name="Shape 51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F28B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weeks</a:t>
            </a:r>
            <a:endParaRPr lang="en-US" sz="2100" dirty="0"/>
          </a:p>
        </p:txBody>
      </p:sp>
      <p:sp>
        <p:nvSpPr>
          <p:cNvPr id="55" name="Text 53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pilot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57" name="Text 5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EVIDENCE &amp;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42416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07008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07008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27048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97608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362200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82240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62200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82240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352800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7392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837432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517392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837432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42416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207008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527048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07008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7048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197608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362200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682240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362200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82240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52800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517392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837432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517392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837432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2416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207008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527048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207008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527048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197608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362200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682240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362200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682240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352800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517392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837432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517392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837432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784348" y="1344168"/>
            <a:ext cx="0" cy="448970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pilot must expose both demand and operating pressure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placeholder visits, basket, repeat, waste, availability, supplier concentration, permits, and cash sensitivity.</a:t>
            </a:r>
            <a:endParaRPr lang="en-US" sz="1240" dirty="0"/>
          </a:p>
        </p:txBody>
      </p:sp>
      <p:sp>
        <p:nvSpPr>
          <p:cNvPr id="53" name="Shape 51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F28B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55" name="Text 53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57" name="Text 5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APPROVAL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442C5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589520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54112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74152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54112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74152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44712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09304" y="174650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29344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09304" y="205740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229344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899904" y="156362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64496" y="174650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384536" y="174650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064496" y="205740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84536" y="205740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89520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54112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074152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54112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74152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44712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909304" y="308762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29344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909304" y="339852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229344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899904" y="290474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64496" y="308762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84536" y="308762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064496" y="339852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84536" y="339852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589520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754112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074152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754112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074152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744712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FFF8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909304" y="4428744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229344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09304" y="4739640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229344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899904" y="4245864"/>
            <a:ext cx="1021080" cy="1219200"/>
          </a:xfrm>
          <a:prstGeom prst="roundRect">
            <a:avLst>
              <a:gd name="adj" fmla="val 4478"/>
            </a:avLst>
          </a:prstGeom>
          <a:solidFill>
            <a:srgbClr val="E8D9C8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064496" y="4428744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0384536" y="4428744"/>
            <a:ext cx="164592" cy="164592"/>
          </a:xfrm>
          <a:prstGeom prst="ellipse">
            <a:avLst/>
          </a:prstGeom>
          <a:solidFill>
            <a:srgbClr val="F28B4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064496" y="4739640"/>
            <a:ext cx="164592" cy="164592"/>
          </a:xfrm>
          <a:prstGeom prst="ellipse">
            <a:avLst/>
          </a:prstGeom>
          <a:solidFill>
            <a:srgbClr val="6B9C5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384536" y="4739640"/>
            <a:ext cx="164592" cy="164592"/>
          </a:xfrm>
          <a:prstGeom prst="ellipse">
            <a:avLst/>
          </a:prstGeom>
          <a:solidFill>
            <a:srgbClr val="D553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331452" y="1344168"/>
            <a:ext cx="0" cy="4489704"/>
          </a:xfrm>
          <a:prstGeom prst="line">
            <a:avLst/>
          </a:prstGeom>
          <a:noFill/>
          <a:ln w="17780">
            <a:solidFill>
              <a:srgbClr val="D5536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Authorize the pilot with clear stop and scale rules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illustrative budget, sponsor, owner, conditions, evidence review, decision date, and next action.</a:t>
            </a:r>
            <a:endParaRPr lang="en-US" sz="1240" dirty="0"/>
          </a:p>
        </p:txBody>
      </p:sp>
      <p:sp>
        <p:nvSpPr>
          <p:cNvPr id="53" name="Shape 51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F28B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28B4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$185K</a:t>
            </a:r>
            <a:endParaRPr lang="en-US" sz="2100" dirty="0"/>
          </a:p>
        </p:txBody>
      </p:sp>
      <p:sp>
        <p:nvSpPr>
          <p:cNvPr id="55" name="Text 53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budget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57" name="Text 55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442C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Neighborhood Produce Market Proposal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