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BF8E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6766560" cy="210312"/>
          </a:xfrm>
          <a:prstGeom prst="rect">
            <a:avLst/>
          </a:prstGeom>
          <a:solidFill>
            <a:srgbClr val="A7497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40080" y="731520"/>
            <a:ext cx="57607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00" kern="0" dirty="0">
                <a:solidFill>
                  <a:srgbClr val="25352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MARKETING PLAN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640080" y="1353312"/>
            <a:ext cx="566928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800" b="1" dirty="0">
                <a:solidFill>
                  <a:srgbClr val="253529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Give a new audience a reason to walk in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640080" y="3822192"/>
            <a:ext cx="54406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25352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museum marketing plan for choosing an audience, testing a visit proposition, coordinating partners and measuring meaningful participation.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640080" y="5532120"/>
            <a:ext cx="57150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00" kern="0" dirty="0">
                <a:solidFill>
                  <a:srgbClr val="25352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INDEPENDENT DESIGN · EIGHT EDITABLE SLIDES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6903720" y="1234440"/>
            <a:ext cx="1432560" cy="3794760"/>
          </a:xfrm>
          <a:prstGeom prst="rect">
            <a:avLst/>
          </a:prstGeom>
          <a:solidFill>
            <a:srgbClr val="37784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031736" y="1691640"/>
            <a:ext cx="121310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00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COME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7013448" y="4389120"/>
            <a:ext cx="73152" cy="73152"/>
          </a:xfrm>
          <a:prstGeom prst="ellipse">
            <a:avLst/>
          </a:prstGeom>
          <a:solidFill>
            <a:srgbClr val="FBF8E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7214616" y="4389120"/>
            <a:ext cx="73152" cy="73152"/>
          </a:xfrm>
          <a:prstGeom prst="ellipse">
            <a:avLst/>
          </a:prstGeom>
          <a:solidFill>
            <a:srgbClr val="FBF8E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7415784" y="4389120"/>
            <a:ext cx="73152" cy="73152"/>
          </a:xfrm>
          <a:prstGeom prst="ellipse">
            <a:avLst/>
          </a:prstGeom>
          <a:solidFill>
            <a:srgbClr val="FBF8E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7616952" y="4389120"/>
            <a:ext cx="73152" cy="73152"/>
          </a:xfrm>
          <a:prstGeom prst="ellipse">
            <a:avLst/>
          </a:prstGeom>
          <a:solidFill>
            <a:srgbClr val="FBF8E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7818120" y="4389120"/>
            <a:ext cx="73152" cy="73152"/>
          </a:xfrm>
          <a:prstGeom prst="ellipse">
            <a:avLst/>
          </a:prstGeom>
          <a:solidFill>
            <a:srgbClr val="FBF8E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8427720" y="1463040"/>
            <a:ext cx="1432560" cy="3794760"/>
          </a:xfrm>
          <a:prstGeom prst="rect">
            <a:avLst/>
          </a:prstGeom>
          <a:solidFill>
            <a:srgbClr val="A7497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555736" y="1920240"/>
            <a:ext cx="121310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00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SEE</a:t>
            </a:r>
            <a:endParaRPr lang="en-US" sz="900" dirty="0"/>
          </a:p>
        </p:txBody>
      </p:sp>
      <p:sp>
        <p:nvSpPr>
          <p:cNvPr id="16" name="Shape 14"/>
          <p:cNvSpPr/>
          <p:nvPr/>
        </p:nvSpPr>
        <p:spPr>
          <a:xfrm>
            <a:off x="8537448" y="4617720"/>
            <a:ext cx="73152" cy="73152"/>
          </a:xfrm>
          <a:prstGeom prst="ellipse">
            <a:avLst/>
          </a:prstGeom>
          <a:solidFill>
            <a:srgbClr val="FBF8E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8738616" y="4617720"/>
            <a:ext cx="73152" cy="73152"/>
          </a:xfrm>
          <a:prstGeom prst="ellipse">
            <a:avLst/>
          </a:prstGeom>
          <a:solidFill>
            <a:srgbClr val="FBF8E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8939784" y="4617720"/>
            <a:ext cx="73152" cy="73152"/>
          </a:xfrm>
          <a:prstGeom prst="ellipse">
            <a:avLst/>
          </a:prstGeom>
          <a:solidFill>
            <a:srgbClr val="FBF8E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9140952" y="4617720"/>
            <a:ext cx="73152" cy="73152"/>
          </a:xfrm>
          <a:prstGeom prst="ellipse">
            <a:avLst/>
          </a:prstGeom>
          <a:solidFill>
            <a:srgbClr val="FBF8E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9342120" y="4617720"/>
            <a:ext cx="73152" cy="73152"/>
          </a:xfrm>
          <a:prstGeom prst="ellipse">
            <a:avLst/>
          </a:prstGeom>
          <a:solidFill>
            <a:srgbClr val="FBF8E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9951720" y="1691640"/>
            <a:ext cx="1432560" cy="3794760"/>
          </a:xfrm>
          <a:prstGeom prst="rect">
            <a:avLst/>
          </a:prstGeom>
          <a:solidFill>
            <a:srgbClr val="37784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10079736" y="2148840"/>
            <a:ext cx="121310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00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RETURN</a:t>
            </a:r>
            <a:endParaRPr lang="en-US" sz="900" dirty="0"/>
          </a:p>
        </p:txBody>
      </p:sp>
      <p:sp>
        <p:nvSpPr>
          <p:cNvPr id="23" name="Shape 21"/>
          <p:cNvSpPr/>
          <p:nvPr/>
        </p:nvSpPr>
        <p:spPr>
          <a:xfrm>
            <a:off x="10061448" y="4846320"/>
            <a:ext cx="73152" cy="73152"/>
          </a:xfrm>
          <a:prstGeom prst="ellipse">
            <a:avLst/>
          </a:prstGeom>
          <a:solidFill>
            <a:srgbClr val="FBF8E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10262616" y="4846320"/>
            <a:ext cx="73152" cy="73152"/>
          </a:xfrm>
          <a:prstGeom prst="ellipse">
            <a:avLst/>
          </a:prstGeom>
          <a:solidFill>
            <a:srgbClr val="FBF8E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10463784" y="4846320"/>
            <a:ext cx="73152" cy="73152"/>
          </a:xfrm>
          <a:prstGeom prst="ellipse">
            <a:avLst/>
          </a:prstGeom>
          <a:solidFill>
            <a:srgbClr val="FBF8E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10664952" y="4846320"/>
            <a:ext cx="73152" cy="73152"/>
          </a:xfrm>
          <a:prstGeom prst="ellipse">
            <a:avLst/>
          </a:prstGeom>
          <a:solidFill>
            <a:srgbClr val="FBF8E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10866120" y="4846320"/>
            <a:ext cx="73152" cy="73152"/>
          </a:xfrm>
          <a:prstGeom prst="ellipse">
            <a:avLst/>
          </a:prstGeom>
          <a:solidFill>
            <a:srgbClr val="FBF8E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502920" y="6364224"/>
            <a:ext cx="11183112" cy="0"/>
          </a:xfrm>
          <a:prstGeom prst="line">
            <a:avLst/>
          </a:prstGeom>
          <a:noFill/>
          <a:ln w="6350">
            <a:solidFill>
              <a:srgbClr val="253529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502920" y="6473952"/>
            <a:ext cx="347472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dirty="0">
                <a:solidFill>
                  <a:srgbClr val="25352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· ORIGINAL &amp; EDITABLE</a:t>
            </a:r>
            <a:endParaRPr lang="en-US" sz="700" dirty="0"/>
          </a:p>
        </p:txBody>
      </p:sp>
      <p:sp>
        <p:nvSpPr>
          <p:cNvPr id="30" name="Text 28"/>
          <p:cNvSpPr/>
          <p:nvPr/>
        </p:nvSpPr>
        <p:spPr>
          <a:xfrm>
            <a:off x="3840480" y="6473952"/>
            <a:ext cx="64008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dirty="0">
                <a:solidFill>
                  <a:srgbClr val="25352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* ILLUSTRATIVE PLACEHOLDERS · REPLACE BEFORE USE</a:t>
            </a:r>
            <a:endParaRPr lang="en-US" sz="700" dirty="0"/>
          </a:p>
        </p:txBody>
      </p:sp>
      <p:sp>
        <p:nvSpPr>
          <p:cNvPr id="31" name="Text 29"/>
          <p:cNvSpPr/>
          <p:nvPr/>
        </p:nvSpPr>
        <p:spPr>
          <a:xfrm>
            <a:off x="10607040" y="6446520"/>
            <a:ext cx="10515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25352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 / 08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BF8E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48640"/>
            <a:ext cx="8229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00" kern="0" dirty="0">
                <a:solidFill>
                  <a:srgbClr val="25352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 · AUDIENCE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640080" y="932688"/>
            <a:ext cx="822960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900" b="1" dirty="0">
                <a:solidFill>
                  <a:srgbClr val="253529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Start with a barrier to the visit</a:t>
            </a:r>
            <a:endParaRPr lang="en-US" sz="2900" dirty="0"/>
          </a:p>
        </p:txBody>
      </p:sp>
      <p:sp>
        <p:nvSpPr>
          <p:cNvPr id="4" name="Text 2"/>
          <p:cNvSpPr/>
          <p:nvPr/>
        </p:nvSpPr>
        <p:spPr>
          <a:xfrm>
            <a:off x="640080" y="2029968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25352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Choose a fictional audience and state the obstacle to participation.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9326880" y="685800"/>
            <a:ext cx="2194560" cy="594360"/>
          </a:xfrm>
          <a:prstGeom prst="rect">
            <a:avLst/>
          </a:prstGeom>
          <a:solidFill>
            <a:srgbClr val="253529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445752" y="795528"/>
            <a:ext cx="1956816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24 conversations*</a:t>
            </a:r>
            <a:endParaRPr lang="en-US" sz="1900" dirty="0"/>
          </a:p>
        </p:txBody>
      </p:sp>
      <p:sp>
        <p:nvSpPr>
          <p:cNvPr id="7" name="Shape 5"/>
          <p:cNvSpPr/>
          <p:nvPr/>
        </p:nvSpPr>
        <p:spPr>
          <a:xfrm>
            <a:off x="640080" y="2834640"/>
            <a:ext cx="3520440" cy="2971800"/>
          </a:xfrm>
          <a:prstGeom prst="rect">
            <a:avLst/>
          </a:prstGeom>
          <a:solidFill>
            <a:srgbClr val="37784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96112" y="3108960"/>
            <a:ext cx="29718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Audience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896112" y="3602736"/>
            <a:ext cx="2971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Name a reachable local group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841248" y="5212080"/>
            <a:ext cx="73152" cy="73152"/>
          </a:xfrm>
          <a:prstGeom prst="ellipse">
            <a:avLst/>
          </a:prstGeom>
          <a:solidFill>
            <a:srgbClr val="FBF8E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1161288" y="5212080"/>
            <a:ext cx="73152" cy="73152"/>
          </a:xfrm>
          <a:prstGeom prst="ellipse">
            <a:avLst/>
          </a:prstGeom>
          <a:solidFill>
            <a:srgbClr val="FBF8E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1481328" y="5212080"/>
            <a:ext cx="73152" cy="73152"/>
          </a:xfrm>
          <a:prstGeom prst="ellipse">
            <a:avLst/>
          </a:prstGeom>
          <a:solidFill>
            <a:srgbClr val="FBF8E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1801368" y="5212080"/>
            <a:ext cx="73152" cy="73152"/>
          </a:xfrm>
          <a:prstGeom prst="ellipse">
            <a:avLst/>
          </a:prstGeom>
          <a:solidFill>
            <a:srgbClr val="FBF8E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2121408" y="5212080"/>
            <a:ext cx="73152" cy="73152"/>
          </a:xfrm>
          <a:prstGeom prst="ellipse">
            <a:avLst/>
          </a:prstGeom>
          <a:solidFill>
            <a:srgbClr val="FBF8E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2441448" y="5212080"/>
            <a:ext cx="73152" cy="73152"/>
          </a:xfrm>
          <a:prstGeom prst="ellipse">
            <a:avLst/>
          </a:prstGeom>
          <a:solidFill>
            <a:srgbClr val="FBF8E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2761488" y="5212080"/>
            <a:ext cx="73152" cy="73152"/>
          </a:xfrm>
          <a:prstGeom prst="ellipse">
            <a:avLst/>
          </a:prstGeom>
          <a:solidFill>
            <a:srgbClr val="FBF8E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3081528" y="5212080"/>
            <a:ext cx="73152" cy="73152"/>
          </a:xfrm>
          <a:prstGeom prst="ellipse">
            <a:avLst/>
          </a:prstGeom>
          <a:solidFill>
            <a:srgbClr val="FBF8E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3401568" y="5212080"/>
            <a:ext cx="73152" cy="73152"/>
          </a:xfrm>
          <a:prstGeom prst="ellipse">
            <a:avLst/>
          </a:prstGeom>
          <a:solidFill>
            <a:srgbClr val="FBF8E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3721608" y="5212080"/>
            <a:ext cx="73152" cy="73152"/>
          </a:xfrm>
          <a:prstGeom prst="ellipse">
            <a:avLst/>
          </a:prstGeom>
          <a:solidFill>
            <a:srgbClr val="FBF8E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896112" y="5486400"/>
            <a:ext cx="2834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00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VISITOR JOURNEY</a:t>
            </a:r>
            <a:endParaRPr lang="en-US" sz="900" dirty="0"/>
          </a:p>
        </p:txBody>
      </p:sp>
      <p:sp>
        <p:nvSpPr>
          <p:cNvPr id="21" name="Shape 19"/>
          <p:cNvSpPr/>
          <p:nvPr/>
        </p:nvSpPr>
        <p:spPr>
          <a:xfrm>
            <a:off x="4416552" y="2834640"/>
            <a:ext cx="3520440" cy="2971800"/>
          </a:xfrm>
          <a:prstGeom prst="rect">
            <a:avLst/>
          </a:prstGeom>
          <a:solidFill>
            <a:srgbClr val="A7497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672584" y="3108960"/>
            <a:ext cx="29718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Barrier</a:t>
            </a:r>
            <a:endParaRPr lang="en-US" sz="2200" dirty="0"/>
          </a:p>
        </p:txBody>
      </p:sp>
      <p:sp>
        <p:nvSpPr>
          <p:cNvPr id="23" name="Text 21"/>
          <p:cNvSpPr/>
          <p:nvPr/>
        </p:nvSpPr>
        <p:spPr>
          <a:xfrm>
            <a:off x="4672584" y="3602736"/>
            <a:ext cx="2971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Separate practical and cultural friction</a:t>
            </a:r>
            <a:endParaRPr lang="en-US" sz="1400" dirty="0"/>
          </a:p>
        </p:txBody>
      </p:sp>
      <p:sp>
        <p:nvSpPr>
          <p:cNvPr id="24" name="Shape 22"/>
          <p:cNvSpPr/>
          <p:nvPr/>
        </p:nvSpPr>
        <p:spPr>
          <a:xfrm>
            <a:off x="4617720" y="5212080"/>
            <a:ext cx="73152" cy="73152"/>
          </a:xfrm>
          <a:prstGeom prst="ellipse">
            <a:avLst/>
          </a:prstGeom>
          <a:solidFill>
            <a:srgbClr val="FBF8E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937760" y="5212080"/>
            <a:ext cx="73152" cy="73152"/>
          </a:xfrm>
          <a:prstGeom prst="ellipse">
            <a:avLst/>
          </a:prstGeom>
          <a:solidFill>
            <a:srgbClr val="FBF8E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5257800" y="5212080"/>
            <a:ext cx="73152" cy="73152"/>
          </a:xfrm>
          <a:prstGeom prst="ellipse">
            <a:avLst/>
          </a:prstGeom>
          <a:solidFill>
            <a:srgbClr val="FBF8E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5577840" y="5212080"/>
            <a:ext cx="73152" cy="73152"/>
          </a:xfrm>
          <a:prstGeom prst="ellipse">
            <a:avLst/>
          </a:prstGeom>
          <a:solidFill>
            <a:srgbClr val="FBF8E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5897880" y="5212080"/>
            <a:ext cx="73152" cy="73152"/>
          </a:xfrm>
          <a:prstGeom prst="ellipse">
            <a:avLst/>
          </a:prstGeom>
          <a:solidFill>
            <a:srgbClr val="FBF8E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6217920" y="5212080"/>
            <a:ext cx="73152" cy="73152"/>
          </a:xfrm>
          <a:prstGeom prst="ellipse">
            <a:avLst/>
          </a:prstGeom>
          <a:solidFill>
            <a:srgbClr val="FBF8E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6537960" y="5212080"/>
            <a:ext cx="73152" cy="73152"/>
          </a:xfrm>
          <a:prstGeom prst="ellipse">
            <a:avLst/>
          </a:prstGeom>
          <a:solidFill>
            <a:srgbClr val="FBF8E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6858000" y="5212080"/>
            <a:ext cx="73152" cy="73152"/>
          </a:xfrm>
          <a:prstGeom prst="ellipse">
            <a:avLst/>
          </a:prstGeom>
          <a:solidFill>
            <a:srgbClr val="FBF8E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7178040" y="5212080"/>
            <a:ext cx="73152" cy="73152"/>
          </a:xfrm>
          <a:prstGeom prst="ellipse">
            <a:avLst/>
          </a:prstGeom>
          <a:solidFill>
            <a:srgbClr val="FBF8E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7498080" y="5212080"/>
            <a:ext cx="73152" cy="73152"/>
          </a:xfrm>
          <a:prstGeom prst="ellipse">
            <a:avLst/>
          </a:prstGeom>
          <a:solidFill>
            <a:srgbClr val="FBF8E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672584" y="5486400"/>
            <a:ext cx="2834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00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VISITOR JOURNEY</a:t>
            </a:r>
            <a:endParaRPr lang="en-US" sz="900" dirty="0"/>
          </a:p>
        </p:txBody>
      </p:sp>
      <p:sp>
        <p:nvSpPr>
          <p:cNvPr id="35" name="Shape 33"/>
          <p:cNvSpPr/>
          <p:nvPr/>
        </p:nvSpPr>
        <p:spPr>
          <a:xfrm>
            <a:off x="8193024" y="2834640"/>
            <a:ext cx="3520440" cy="2971800"/>
          </a:xfrm>
          <a:prstGeom prst="rect">
            <a:avLst/>
          </a:prstGeom>
          <a:solidFill>
            <a:srgbClr val="37784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8449056" y="3108960"/>
            <a:ext cx="29718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Context</a:t>
            </a:r>
            <a:endParaRPr lang="en-US" sz="2200" dirty="0"/>
          </a:p>
        </p:txBody>
      </p:sp>
      <p:sp>
        <p:nvSpPr>
          <p:cNvPr id="37" name="Text 35"/>
          <p:cNvSpPr/>
          <p:nvPr/>
        </p:nvSpPr>
        <p:spPr>
          <a:xfrm>
            <a:off x="8449056" y="3602736"/>
            <a:ext cx="2971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Record when a visit becomes possible</a:t>
            </a:r>
            <a:endParaRPr lang="en-US" sz="1400" dirty="0"/>
          </a:p>
        </p:txBody>
      </p:sp>
      <p:sp>
        <p:nvSpPr>
          <p:cNvPr id="38" name="Shape 36"/>
          <p:cNvSpPr/>
          <p:nvPr/>
        </p:nvSpPr>
        <p:spPr>
          <a:xfrm>
            <a:off x="8394192" y="5212080"/>
            <a:ext cx="73152" cy="73152"/>
          </a:xfrm>
          <a:prstGeom prst="ellipse">
            <a:avLst/>
          </a:prstGeom>
          <a:solidFill>
            <a:srgbClr val="FBF8E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9" name="Shape 37"/>
          <p:cNvSpPr/>
          <p:nvPr/>
        </p:nvSpPr>
        <p:spPr>
          <a:xfrm>
            <a:off x="8714232" y="5212080"/>
            <a:ext cx="73152" cy="73152"/>
          </a:xfrm>
          <a:prstGeom prst="ellipse">
            <a:avLst/>
          </a:prstGeom>
          <a:solidFill>
            <a:srgbClr val="FBF8E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9034272" y="5212080"/>
            <a:ext cx="73152" cy="73152"/>
          </a:xfrm>
          <a:prstGeom prst="ellipse">
            <a:avLst/>
          </a:prstGeom>
          <a:solidFill>
            <a:srgbClr val="FBF8E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1" name="Shape 39"/>
          <p:cNvSpPr/>
          <p:nvPr/>
        </p:nvSpPr>
        <p:spPr>
          <a:xfrm>
            <a:off x="9354312" y="5212080"/>
            <a:ext cx="73152" cy="73152"/>
          </a:xfrm>
          <a:prstGeom prst="ellipse">
            <a:avLst/>
          </a:prstGeom>
          <a:solidFill>
            <a:srgbClr val="FBF8E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9674352" y="5212080"/>
            <a:ext cx="73152" cy="73152"/>
          </a:xfrm>
          <a:prstGeom prst="ellipse">
            <a:avLst/>
          </a:prstGeom>
          <a:solidFill>
            <a:srgbClr val="FBF8E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3" name="Shape 41"/>
          <p:cNvSpPr/>
          <p:nvPr/>
        </p:nvSpPr>
        <p:spPr>
          <a:xfrm>
            <a:off x="9994392" y="5212080"/>
            <a:ext cx="73152" cy="73152"/>
          </a:xfrm>
          <a:prstGeom prst="ellipse">
            <a:avLst/>
          </a:prstGeom>
          <a:solidFill>
            <a:srgbClr val="FBF8E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4" name="Shape 42"/>
          <p:cNvSpPr/>
          <p:nvPr/>
        </p:nvSpPr>
        <p:spPr>
          <a:xfrm>
            <a:off x="10314432" y="5212080"/>
            <a:ext cx="73152" cy="73152"/>
          </a:xfrm>
          <a:prstGeom prst="ellipse">
            <a:avLst/>
          </a:prstGeom>
          <a:solidFill>
            <a:srgbClr val="FBF8E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5" name="Shape 43"/>
          <p:cNvSpPr/>
          <p:nvPr/>
        </p:nvSpPr>
        <p:spPr>
          <a:xfrm>
            <a:off x="10634472" y="5212080"/>
            <a:ext cx="73152" cy="73152"/>
          </a:xfrm>
          <a:prstGeom prst="ellipse">
            <a:avLst/>
          </a:prstGeom>
          <a:solidFill>
            <a:srgbClr val="FBF8E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6" name="Shape 44"/>
          <p:cNvSpPr/>
          <p:nvPr/>
        </p:nvSpPr>
        <p:spPr>
          <a:xfrm>
            <a:off x="10954512" y="5212080"/>
            <a:ext cx="73152" cy="73152"/>
          </a:xfrm>
          <a:prstGeom prst="ellipse">
            <a:avLst/>
          </a:prstGeom>
          <a:solidFill>
            <a:srgbClr val="FBF8E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7" name="Shape 45"/>
          <p:cNvSpPr/>
          <p:nvPr/>
        </p:nvSpPr>
        <p:spPr>
          <a:xfrm>
            <a:off x="11274552" y="5212080"/>
            <a:ext cx="73152" cy="73152"/>
          </a:xfrm>
          <a:prstGeom prst="ellipse">
            <a:avLst/>
          </a:prstGeom>
          <a:solidFill>
            <a:srgbClr val="FBF8E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8" name="Text 46"/>
          <p:cNvSpPr/>
          <p:nvPr/>
        </p:nvSpPr>
        <p:spPr>
          <a:xfrm>
            <a:off x="8449056" y="5486400"/>
            <a:ext cx="2834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00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VISITOR JOURNEY</a:t>
            </a:r>
            <a:endParaRPr lang="en-US" sz="900" dirty="0"/>
          </a:p>
        </p:txBody>
      </p:sp>
      <p:sp>
        <p:nvSpPr>
          <p:cNvPr id="49" name="Shape 47"/>
          <p:cNvSpPr/>
          <p:nvPr/>
        </p:nvSpPr>
        <p:spPr>
          <a:xfrm>
            <a:off x="502920" y="6364224"/>
            <a:ext cx="11183112" cy="0"/>
          </a:xfrm>
          <a:prstGeom prst="line">
            <a:avLst/>
          </a:prstGeom>
          <a:noFill/>
          <a:ln w="6350">
            <a:solidFill>
              <a:srgbClr val="253529"/>
            </a:solidFill>
            <a:prstDash val="solid"/>
          </a:ln>
        </p:spPr>
      </p:sp>
      <p:sp>
        <p:nvSpPr>
          <p:cNvPr id="50" name="Text 48"/>
          <p:cNvSpPr/>
          <p:nvPr/>
        </p:nvSpPr>
        <p:spPr>
          <a:xfrm>
            <a:off x="502920" y="6473952"/>
            <a:ext cx="347472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dirty="0">
                <a:solidFill>
                  <a:srgbClr val="25352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· ORIGINAL &amp; EDITABLE</a:t>
            </a:r>
            <a:endParaRPr lang="en-US" sz="700" dirty="0"/>
          </a:p>
        </p:txBody>
      </p:sp>
      <p:sp>
        <p:nvSpPr>
          <p:cNvPr id="51" name="Text 49"/>
          <p:cNvSpPr/>
          <p:nvPr/>
        </p:nvSpPr>
        <p:spPr>
          <a:xfrm>
            <a:off x="3840480" y="6473952"/>
            <a:ext cx="64008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dirty="0">
                <a:solidFill>
                  <a:srgbClr val="25352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* ILLUSTRATIVE PLACEHOLDERS · REPLACE BEFORE USE</a:t>
            </a:r>
            <a:endParaRPr lang="en-US" sz="700" dirty="0"/>
          </a:p>
        </p:txBody>
      </p:sp>
      <p:sp>
        <p:nvSpPr>
          <p:cNvPr id="52" name="Text 50"/>
          <p:cNvSpPr/>
          <p:nvPr/>
        </p:nvSpPr>
        <p:spPr>
          <a:xfrm>
            <a:off x="10607040" y="6446520"/>
            <a:ext cx="10515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25352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 / 08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BF8E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48640"/>
            <a:ext cx="8229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00" kern="0" dirty="0">
                <a:solidFill>
                  <a:srgbClr val="25352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 · POSITION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640080" y="932688"/>
            <a:ext cx="822960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900" b="1" dirty="0">
                <a:solidFill>
                  <a:srgbClr val="253529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Offer one clear reason to visit now</a:t>
            </a:r>
            <a:endParaRPr lang="en-US" sz="2900" dirty="0"/>
          </a:p>
        </p:txBody>
      </p:sp>
      <p:sp>
        <p:nvSpPr>
          <p:cNvPr id="4" name="Text 2"/>
          <p:cNvSpPr/>
          <p:nvPr/>
        </p:nvSpPr>
        <p:spPr>
          <a:xfrm>
            <a:off x="640080" y="2029968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25352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Connect the programme to a visitor need.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9326880" y="685800"/>
            <a:ext cx="2194560" cy="594360"/>
          </a:xfrm>
          <a:prstGeom prst="rect">
            <a:avLst/>
          </a:prstGeom>
          <a:solidFill>
            <a:srgbClr val="253529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445752" y="795528"/>
            <a:ext cx="1956816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 promise*</a:t>
            </a:r>
            <a:endParaRPr lang="en-US" sz="1900" dirty="0"/>
          </a:p>
        </p:txBody>
      </p:sp>
      <p:sp>
        <p:nvSpPr>
          <p:cNvPr id="7" name="Shape 5"/>
          <p:cNvSpPr/>
          <p:nvPr/>
        </p:nvSpPr>
        <p:spPr>
          <a:xfrm>
            <a:off x="640080" y="2834640"/>
            <a:ext cx="3520440" cy="2971800"/>
          </a:xfrm>
          <a:prstGeom prst="rect">
            <a:avLst/>
          </a:prstGeom>
          <a:solidFill>
            <a:srgbClr val="37784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96112" y="3108960"/>
            <a:ext cx="29718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Relevance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896112" y="3602736"/>
            <a:ext cx="2971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Explain why the experience matters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841248" y="5212080"/>
            <a:ext cx="73152" cy="73152"/>
          </a:xfrm>
          <a:prstGeom prst="ellipse">
            <a:avLst/>
          </a:prstGeom>
          <a:solidFill>
            <a:srgbClr val="FBF8E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1161288" y="5212080"/>
            <a:ext cx="73152" cy="73152"/>
          </a:xfrm>
          <a:prstGeom prst="ellipse">
            <a:avLst/>
          </a:prstGeom>
          <a:solidFill>
            <a:srgbClr val="FBF8E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1481328" y="5212080"/>
            <a:ext cx="73152" cy="73152"/>
          </a:xfrm>
          <a:prstGeom prst="ellipse">
            <a:avLst/>
          </a:prstGeom>
          <a:solidFill>
            <a:srgbClr val="FBF8E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1801368" y="5212080"/>
            <a:ext cx="73152" cy="73152"/>
          </a:xfrm>
          <a:prstGeom prst="ellipse">
            <a:avLst/>
          </a:prstGeom>
          <a:solidFill>
            <a:srgbClr val="FBF8E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2121408" y="5212080"/>
            <a:ext cx="73152" cy="73152"/>
          </a:xfrm>
          <a:prstGeom prst="ellipse">
            <a:avLst/>
          </a:prstGeom>
          <a:solidFill>
            <a:srgbClr val="FBF8E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2441448" y="5212080"/>
            <a:ext cx="73152" cy="73152"/>
          </a:xfrm>
          <a:prstGeom prst="ellipse">
            <a:avLst/>
          </a:prstGeom>
          <a:solidFill>
            <a:srgbClr val="FBF8E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2761488" y="5212080"/>
            <a:ext cx="73152" cy="73152"/>
          </a:xfrm>
          <a:prstGeom prst="ellipse">
            <a:avLst/>
          </a:prstGeom>
          <a:solidFill>
            <a:srgbClr val="FBF8E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3081528" y="5212080"/>
            <a:ext cx="73152" cy="73152"/>
          </a:xfrm>
          <a:prstGeom prst="ellipse">
            <a:avLst/>
          </a:prstGeom>
          <a:solidFill>
            <a:srgbClr val="FBF8E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3401568" y="5212080"/>
            <a:ext cx="73152" cy="73152"/>
          </a:xfrm>
          <a:prstGeom prst="ellipse">
            <a:avLst/>
          </a:prstGeom>
          <a:solidFill>
            <a:srgbClr val="FBF8E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3721608" y="5212080"/>
            <a:ext cx="73152" cy="73152"/>
          </a:xfrm>
          <a:prstGeom prst="ellipse">
            <a:avLst/>
          </a:prstGeom>
          <a:solidFill>
            <a:srgbClr val="FBF8E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896112" y="5486400"/>
            <a:ext cx="2834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00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VISITOR JOURNEY</a:t>
            </a:r>
            <a:endParaRPr lang="en-US" sz="900" dirty="0"/>
          </a:p>
        </p:txBody>
      </p:sp>
      <p:sp>
        <p:nvSpPr>
          <p:cNvPr id="21" name="Shape 19"/>
          <p:cNvSpPr/>
          <p:nvPr/>
        </p:nvSpPr>
        <p:spPr>
          <a:xfrm>
            <a:off x="4416552" y="2834640"/>
            <a:ext cx="3520440" cy="2971800"/>
          </a:xfrm>
          <a:prstGeom prst="rect">
            <a:avLst/>
          </a:prstGeom>
          <a:solidFill>
            <a:srgbClr val="A7497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672584" y="3108960"/>
            <a:ext cx="29718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Proof</a:t>
            </a:r>
            <a:endParaRPr lang="en-US" sz="2200" dirty="0"/>
          </a:p>
        </p:txBody>
      </p:sp>
      <p:sp>
        <p:nvSpPr>
          <p:cNvPr id="23" name="Text 21"/>
          <p:cNvSpPr/>
          <p:nvPr/>
        </p:nvSpPr>
        <p:spPr>
          <a:xfrm>
            <a:off x="4672584" y="3602736"/>
            <a:ext cx="2971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Name the specific visitor experience</a:t>
            </a:r>
            <a:endParaRPr lang="en-US" sz="1400" dirty="0"/>
          </a:p>
        </p:txBody>
      </p:sp>
      <p:sp>
        <p:nvSpPr>
          <p:cNvPr id="24" name="Shape 22"/>
          <p:cNvSpPr/>
          <p:nvPr/>
        </p:nvSpPr>
        <p:spPr>
          <a:xfrm>
            <a:off x="4617720" y="5212080"/>
            <a:ext cx="73152" cy="73152"/>
          </a:xfrm>
          <a:prstGeom prst="ellipse">
            <a:avLst/>
          </a:prstGeom>
          <a:solidFill>
            <a:srgbClr val="FBF8E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937760" y="5212080"/>
            <a:ext cx="73152" cy="73152"/>
          </a:xfrm>
          <a:prstGeom prst="ellipse">
            <a:avLst/>
          </a:prstGeom>
          <a:solidFill>
            <a:srgbClr val="FBF8E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5257800" y="5212080"/>
            <a:ext cx="73152" cy="73152"/>
          </a:xfrm>
          <a:prstGeom prst="ellipse">
            <a:avLst/>
          </a:prstGeom>
          <a:solidFill>
            <a:srgbClr val="FBF8E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5577840" y="5212080"/>
            <a:ext cx="73152" cy="73152"/>
          </a:xfrm>
          <a:prstGeom prst="ellipse">
            <a:avLst/>
          </a:prstGeom>
          <a:solidFill>
            <a:srgbClr val="FBF8E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5897880" y="5212080"/>
            <a:ext cx="73152" cy="73152"/>
          </a:xfrm>
          <a:prstGeom prst="ellipse">
            <a:avLst/>
          </a:prstGeom>
          <a:solidFill>
            <a:srgbClr val="FBF8E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6217920" y="5212080"/>
            <a:ext cx="73152" cy="73152"/>
          </a:xfrm>
          <a:prstGeom prst="ellipse">
            <a:avLst/>
          </a:prstGeom>
          <a:solidFill>
            <a:srgbClr val="FBF8E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6537960" y="5212080"/>
            <a:ext cx="73152" cy="73152"/>
          </a:xfrm>
          <a:prstGeom prst="ellipse">
            <a:avLst/>
          </a:prstGeom>
          <a:solidFill>
            <a:srgbClr val="FBF8E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6858000" y="5212080"/>
            <a:ext cx="73152" cy="73152"/>
          </a:xfrm>
          <a:prstGeom prst="ellipse">
            <a:avLst/>
          </a:prstGeom>
          <a:solidFill>
            <a:srgbClr val="FBF8E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7178040" y="5212080"/>
            <a:ext cx="73152" cy="73152"/>
          </a:xfrm>
          <a:prstGeom prst="ellipse">
            <a:avLst/>
          </a:prstGeom>
          <a:solidFill>
            <a:srgbClr val="FBF8E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7498080" y="5212080"/>
            <a:ext cx="73152" cy="73152"/>
          </a:xfrm>
          <a:prstGeom prst="ellipse">
            <a:avLst/>
          </a:prstGeom>
          <a:solidFill>
            <a:srgbClr val="FBF8E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672584" y="5486400"/>
            <a:ext cx="2834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00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VISITOR JOURNEY</a:t>
            </a:r>
            <a:endParaRPr lang="en-US" sz="900" dirty="0"/>
          </a:p>
        </p:txBody>
      </p:sp>
      <p:sp>
        <p:nvSpPr>
          <p:cNvPr id="35" name="Shape 33"/>
          <p:cNvSpPr/>
          <p:nvPr/>
        </p:nvSpPr>
        <p:spPr>
          <a:xfrm>
            <a:off x="8193024" y="2834640"/>
            <a:ext cx="3520440" cy="2971800"/>
          </a:xfrm>
          <a:prstGeom prst="rect">
            <a:avLst/>
          </a:prstGeom>
          <a:solidFill>
            <a:srgbClr val="37784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8449056" y="3108960"/>
            <a:ext cx="29718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Access</a:t>
            </a:r>
            <a:endParaRPr lang="en-US" sz="2200" dirty="0"/>
          </a:p>
        </p:txBody>
      </p:sp>
      <p:sp>
        <p:nvSpPr>
          <p:cNvPr id="37" name="Text 35"/>
          <p:cNvSpPr/>
          <p:nvPr/>
        </p:nvSpPr>
        <p:spPr>
          <a:xfrm>
            <a:off x="8449056" y="3602736"/>
            <a:ext cx="2971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Make time and cost expectations clear</a:t>
            </a:r>
            <a:endParaRPr lang="en-US" sz="1400" dirty="0"/>
          </a:p>
        </p:txBody>
      </p:sp>
      <p:sp>
        <p:nvSpPr>
          <p:cNvPr id="38" name="Shape 36"/>
          <p:cNvSpPr/>
          <p:nvPr/>
        </p:nvSpPr>
        <p:spPr>
          <a:xfrm>
            <a:off x="8394192" y="5212080"/>
            <a:ext cx="73152" cy="73152"/>
          </a:xfrm>
          <a:prstGeom prst="ellipse">
            <a:avLst/>
          </a:prstGeom>
          <a:solidFill>
            <a:srgbClr val="FBF8E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9" name="Shape 37"/>
          <p:cNvSpPr/>
          <p:nvPr/>
        </p:nvSpPr>
        <p:spPr>
          <a:xfrm>
            <a:off x="8714232" y="5212080"/>
            <a:ext cx="73152" cy="73152"/>
          </a:xfrm>
          <a:prstGeom prst="ellipse">
            <a:avLst/>
          </a:prstGeom>
          <a:solidFill>
            <a:srgbClr val="FBF8E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9034272" y="5212080"/>
            <a:ext cx="73152" cy="73152"/>
          </a:xfrm>
          <a:prstGeom prst="ellipse">
            <a:avLst/>
          </a:prstGeom>
          <a:solidFill>
            <a:srgbClr val="FBF8E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1" name="Shape 39"/>
          <p:cNvSpPr/>
          <p:nvPr/>
        </p:nvSpPr>
        <p:spPr>
          <a:xfrm>
            <a:off x="9354312" y="5212080"/>
            <a:ext cx="73152" cy="73152"/>
          </a:xfrm>
          <a:prstGeom prst="ellipse">
            <a:avLst/>
          </a:prstGeom>
          <a:solidFill>
            <a:srgbClr val="FBF8E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9674352" y="5212080"/>
            <a:ext cx="73152" cy="73152"/>
          </a:xfrm>
          <a:prstGeom prst="ellipse">
            <a:avLst/>
          </a:prstGeom>
          <a:solidFill>
            <a:srgbClr val="FBF8E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3" name="Shape 41"/>
          <p:cNvSpPr/>
          <p:nvPr/>
        </p:nvSpPr>
        <p:spPr>
          <a:xfrm>
            <a:off x="9994392" y="5212080"/>
            <a:ext cx="73152" cy="73152"/>
          </a:xfrm>
          <a:prstGeom prst="ellipse">
            <a:avLst/>
          </a:prstGeom>
          <a:solidFill>
            <a:srgbClr val="FBF8E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4" name="Shape 42"/>
          <p:cNvSpPr/>
          <p:nvPr/>
        </p:nvSpPr>
        <p:spPr>
          <a:xfrm>
            <a:off x="10314432" y="5212080"/>
            <a:ext cx="73152" cy="73152"/>
          </a:xfrm>
          <a:prstGeom prst="ellipse">
            <a:avLst/>
          </a:prstGeom>
          <a:solidFill>
            <a:srgbClr val="FBF8E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5" name="Shape 43"/>
          <p:cNvSpPr/>
          <p:nvPr/>
        </p:nvSpPr>
        <p:spPr>
          <a:xfrm>
            <a:off x="10634472" y="5212080"/>
            <a:ext cx="73152" cy="73152"/>
          </a:xfrm>
          <a:prstGeom prst="ellipse">
            <a:avLst/>
          </a:prstGeom>
          <a:solidFill>
            <a:srgbClr val="FBF8E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6" name="Shape 44"/>
          <p:cNvSpPr/>
          <p:nvPr/>
        </p:nvSpPr>
        <p:spPr>
          <a:xfrm>
            <a:off x="10954512" y="5212080"/>
            <a:ext cx="73152" cy="73152"/>
          </a:xfrm>
          <a:prstGeom prst="ellipse">
            <a:avLst/>
          </a:prstGeom>
          <a:solidFill>
            <a:srgbClr val="FBF8E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7" name="Shape 45"/>
          <p:cNvSpPr/>
          <p:nvPr/>
        </p:nvSpPr>
        <p:spPr>
          <a:xfrm>
            <a:off x="11274552" y="5212080"/>
            <a:ext cx="73152" cy="73152"/>
          </a:xfrm>
          <a:prstGeom prst="ellipse">
            <a:avLst/>
          </a:prstGeom>
          <a:solidFill>
            <a:srgbClr val="FBF8E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8" name="Text 46"/>
          <p:cNvSpPr/>
          <p:nvPr/>
        </p:nvSpPr>
        <p:spPr>
          <a:xfrm>
            <a:off x="8449056" y="5486400"/>
            <a:ext cx="2834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00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VISITOR JOURNEY</a:t>
            </a:r>
            <a:endParaRPr lang="en-US" sz="900" dirty="0"/>
          </a:p>
        </p:txBody>
      </p:sp>
      <p:sp>
        <p:nvSpPr>
          <p:cNvPr id="49" name="Shape 47"/>
          <p:cNvSpPr/>
          <p:nvPr/>
        </p:nvSpPr>
        <p:spPr>
          <a:xfrm>
            <a:off x="502920" y="6364224"/>
            <a:ext cx="11183112" cy="0"/>
          </a:xfrm>
          <a:prstGeom prst="line">
            <a:avLst/>
          </a:prstGeom>
          <a:noFill/>
          <a:ln w="6350">
            <a:solidFill>
              <a:srgbClr val="253529"/>
            </a:solidFill>
            <a:prstDash val="solid"/>
          </a:ln>
        </p:spPr>
      </p:sp>
      <p:sp>
        <p:nvSpPr>
          <p:cNvPr id="50" name="Text 48"/>
          <p:cNvSpPr/>
          <p:nvPr/>
        </p:nvSpPr>
        <p:spPr>
          <a:xfrm>
            <a:off x="502920" y="6473952"/>
            <a:ext cx="347472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dirty="0">
                <a:solidFill>
                  <a:srgbClr val="25352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· ORIGINAL &amp; EDITABLE</a:t>
            </a:r>
            <a:endParaRPr lang="en-US" sz="700" dirty="0"/>
          </a:p>
        </p:txBody>
      </p:sp>
      <p:sp>
        <p:nvSpPr>
          <p:cNvPr id="51" name="Text 49"/>
          <p:cNvSpPr/>
          <p:nvPr/>
        </p:nvSpPr>
        <p:spPr>
          <a:xfrm>
            <a:off x="3840480" y="6473952"/>
            <a:ext cx="64008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dirty="0">
                <a:solidFill>
                  <a:srgbClr val="25352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* ILLUSTRATIVE PLACEHOLDERS · REPLACE BEFORE USE</a:t>
            </a:r>
            <a:endParaRPr lang="en-US" sz="700" dirty="0"/>
          </a:p>
        </p:txBody>
      </p:sp>
      <p:sp>
        <p:nvSpPr>
          <p:cNvPr id="52" name="Text 50"/>
          <p:cNvSpPr/>
          <p:nvPr/>
        </p:nvSpPr>
        <p:spPr>
          <a:xfrm>
            <a:off x="10607040" y="6446520"/>
            <a:ext cx="10515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25352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 / 08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BF8E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48640"/>
            <a:ext cx="8229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00" kern="0" dirty="0">
                <a:solidFill>
                  <a:srgbClr val="25352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 · BASELINE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640080" y="932688"/>
            <a:ext cx="822960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900" b="1" dirty="0">
                <a:solidFill>
                  <a:srgbClr val="253529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Measure the path from interest to arrival</a:t>
            </a:r>
            <a:endParaRPr lang="en-US" sz="2900" dirty="0"/>
          </a:p>
        </p:txBody>
      </p:sp>
      <p:sp>
        <p:nvSpPr>
          <p:cNvPr id="4" name="Text 2"/>
          <p:cNvSpPr/>
          <p:nvPr/>
        </p:nvSpPr>
        <p:spPr>
          <a:xfrm>
            <a:off x="640080" y="2029968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25352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Keep impressions separate from useful participation evidence.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9326880" y="685800"/>
            <a:ext cx="2194560" cy="594360"/>
          </a:xfrm>
          <a:prstGeom prst="rect">
            <a:avLst/>
          </a:prstGeom>
          <a:solidFill>
            <a:srgbClr val="253529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445752" y="795528"/>
            <a:ext cx="1956816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8% target*</a:t>
            </a:r>
            <a:endParaRPr lang="en-US" sz="1900" dirty="0"/>
          </a:p>
        </p:txBody>
      </p:sp>
      <p:sp>
        <p:nvSpPr>
          <p:cNvPr id="7" name="Shape 5"/>
          <p:cNvSpPr/>
          <p:nvPr/>
        </p:nvSpPr>
        <p:spPr>
          <a:xfrm>
            <a:off x="640080" y="2834640"/>
            <a:ext cx="3520440" cy="2971800"/>
          </a:xfrm>
          <a:prstGeom prst="rect">
            <a:avLst/>
          </a:prstGeom>
          <a:solidFill>
            <a:srgbClr val="37784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96112" y="3108960"/>
            <a:ext cx="29718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Reach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896112" y="3602736"/>
            <a:ext cx="2971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Define the qualified audience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841248" y="5212080"/>
            <a:ext cx="73152" cy="73152"/>
          </a:xfrm>
          <a:prstGeom prst="ellipse">
            <a:avLst/>
          </a:prstGeom>
          <a:solidFill>
            <a:srgbClr val="FBF8E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1161288" y="5212080"/>
            <a:ext cx="73152" cy="73152"/>
          </a:xfrm>
          <a:prstGeom prst="ellipse">
            <a:avLst/>
          </a:prstGeom>
          <a:solidFill>
            <a:srgbClr val="FBF8E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1481328" y="5212080"/>
            <a:ext cx="73152" cy="73152"/>
          </a:xfrm>
          <a:prstGeom prst="ellipse">
            <a:avLst/>
          </a:prstGeom>
          <a:solidFill>
            <a:srgbClr val="FBF8E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1801368" y="5212080"/>
            <a:ext cx="73152" cy="73152"/>
          </a:xfrm>
          <a:prstGeom prst="ellipse">
            <a:avLst/>
          </a:prstGeom>
          <a:solidFill>
            <a:srgbClr val="FBF8E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2121408" y="5212080"/>
            <a:ext cx="73152" cy="73152"/>
          </a:xfrm>
          <a:prstGeom prst="ellipse">
            <a:avLst/>
          </a:prstGeom>
          <a:solidFill>
            <a:srgbClr val="FBF8E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2441448" y="5212080"/>
            <a:ext cx="73152" cy="73152"/>
          </a:xfrm>
          <a:prstGeom prst="ellipse">
            <a:avLst/>
          </a:prstGeom>
          <a:solidFill>
            <a:srgbClr val="FBF8E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2761488" y="5212080"/>
            <a:ext cx="73152" cy="73152"/>
          </a:xfrm>
          <a:prstGeom prst="ellipse">
            <a:avLst/>
          </a:prstGeom>
          <a:solidFill>
            <a:srgbClr val="FBF8E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3081528" y="5212080"/>
            <a:ext cx="73152" cy="73152"/>
          </a:xfrm>
          <a:prstGeom prst="ellipse">
            <a:avLst/>
          </a:prstGeom>
          <a:solidFill>
            <a:srgbClr val="FBF8E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3401568" y="5212080"/>
            <a:ext cx="73152" cy="73152"/>
          </a:xfrm>
          <a:prstGeom prst="ellipse">
            <a:avLst/>
          </a:prstGeom>
          <a:solidFill>
            <a:srgbClr val="FBF8E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3721608" y="5212080"/>
            <a:ext cx="73152" cy="73152"/>
          </a:xfrm>
          <a:prstGeom prst="ellipse">
            <a:avLst/>
          </a:prstGeom>
          <a:solidFill>
            <a:srgbClr val="FBF8E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896112" y="5486400"/>
            <a:ext cx="2834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00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VISITOR JOURNEY</a:t>
            </a:r>
            <a:endParaRPr lang="en-US" sz="900" dirty="0"/>
          </a:p>
        </p:txBody>
      </p:sp>
      <p:sp>
        <p:nvSpPr>
          <p:cNvPr id="21" name="Shape 19"/>
          <p:cNvSpPr/>
          <p:nvPr/>
        </p:nvSpPr>
        <p:spPr>
          <a:xfrm>
            <a:off x="4416552" y="2834640"/>
            <a:ext cx="3520440" cy="2971800"/>
          </a:xfrm>
          <a:prstGeom prst="rect">
            <a:avLst/>
          </a:prstGeom>
          <a:solidFill>
            <a:srgbClr val="A7497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672584" y="3108960"/>
            <a:ext cx="29718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Intent</a:t>
            </a:r>
            <a:endParaRPr lang="en-US" sz="2200" dirty="0"/>
          </a:p>
        </p:txBody>
      </p:sp>
      <p:sp>
        <p:nvSpPr>
          <p:cNvPr id="23" name="Text 21"/>
          <p:cNvSpPr/>
          <p:nvPr/>
        </p:nvSpPr>
        <p:spPr>
          <a:xfrm>
            <a:off x="4672584" y="3602736"/>
            <a:ext cx="2971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Track a meaningful planning action</a:t>
            </a:r>
            <a:endParaRPr lang="en-US" sz="1400" dirty="0"/>
          </a:p>
        </p:txBody>
      </p:sp>
      <p:sp>
        <p:nvSpPr>
          <p:cNvPr id="24" name="Shape 22"/>
          <p:cNvSpPr/>
          <p:nvPr/>
        </p:nvSpPr>
        <p:spPr>
          <a:xfrm>
            <a:off x="4617720" y="5212080"/>
            <a:ext cx="73152" cy="73152"/>
          </a:xfrm>
          <a:prstGeom prst="ellipse">
            <a:avLst/>
          </a:prstGeom>
          <a:solidFill>
            <a:srgbClr val="FBF8E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937760" y="5212080"/>
            <a:ext cx="73152" cy="73152"/>
          </a:xfrm>
          <a:prstGeom prst="ellipse">
            <a:avLst/>
          </a:prstGeom>
          <a:solidFill>
            <a:srgbClr val="FBF8E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5257800" y="5212080"/>
            <a:ext cx="73152" cy="73152"/>
          </a:xfrm>
          <a:prstGeom prst="ellipse">
            <a:avLst/>
          </a:prstGeom>
          <a:solidFill>
            <a:srgbClr val="FBF8E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5577840" y="5212080"/>
            <a:ext cx="73152" cy="73152"/>
          </a:xfrm>
          <a:prstGeom prst="ellipse">
            <a:avLst/>
          </a:prstGeom>
          <a:solidFill>
            <a:srgbClr val="FBF8E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5897880" y="5212080"/>
            <a:ext cx="73152" cy="73152"/>
          </a:xfrm>
          <a:prstGeom prst="ellipse">
            <a:avLst/>
          </a:prstGeom>
          <a:solidFill>
            <a:srgbClr val="FBF8E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6217920" y="5212080"/>
            <a:ext cx="73152" cy="73152"/>
          </a:xfrm>
          <a:prstGeom prst="ellipse">
            <a:avLst/>
          </a:prstGeom>
          <a:solidFill>
            <a:srgbClr val="FBF8E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6537960" y="5212080"/>
            <a:ext cx="73152" cy="73152"/>
          </a:xfrm>
          <a:prstGeom prst="ellipse">
            <a:avLst/>
          </a:prstGeom>
          <a:solidFill>
            <a:srgbClr val="FBF8E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6858000" y="5212080"/>
            <a:ext cx="73152" cy="73152"/>
          </a:xfrm>
          <a:prstGeom prst="ellipse">
            <a:avLst/>
          </a:prstGeom>
          <a:solidFill>
            <a:srgbClr val="FBF8E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7178040" y="5212080"/>
            <a:ext cx="73152" cy="73152"/>
          </a:xfrm>
          <a:prstGeom prst="ellipse">
            <a:avLst/>
          </a:prstGeom>
          <a:solidFill>
            <a:srgbClr val="FBF8E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7498080" y="5212080"/>
            <a:ext cx="73152" cy="73152"/>
          </a:xfrm>
          <a:prstGeom prst="ellipse">
            <a:avLst/>
          </a:prstGeom>
          <a:solidFill>
            <a:srgbClr val="FBF8E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672584" y="5486400"/>
            <a:ext cx="2834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00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VISITOR JOURNEY</a:t>
            </a:r>
            <a:endParaRPr lang="en-US" sz="900" dirty="0"/>
          </a:p>
        </p:txBody>
      </p:sp>
      <p:sp>
        <p:nvSpPr>
          <p:cNvPr id="35" name="Shape 33"/>
          <p:cNvSpPr/>
          <p:nvPr/>
        </p:nvSpPr>
        <p:spPr>
          <a:xfrm>
            <a:off x="8193024" y="2834640"/>
            <a:ext cx="3520440" cy="2971800"/>
          </a:xfrm>
          <a:prstGeom prst="rect">
            <a:avLst/>
          </a:prstGeom>
          <a:solidFill>
            <a:srgbClr val="37784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8449056" y="3108960"/>
            <a:ext cx="29718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Arrival</a:t>
            </a:r>
            <a:endParaRPr lang="en-US" sz="2200" dirty="0"/>
          </a:p>
        </p:txBody>
      </p:sp>
      <p:sp>
        <p:nvSpPr>
          <p:cNvPr id="37" name="Text 35"/>
          <p:cNvSpPr/>
          <p:nvPr/>
        </p:nvSpPr>
        <p:spPr>
          <a:xfrm>
            <a:off x="8449056" y="3602736"/>
            <a:ext cx="2971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Validate attendance with consent</a:t>
            </a:r>
            <a:endParaRPr lang="en-US" sz="1400" dirty="0"/>
          </a:p>
        </p:txBody>
      </p:sp>
      <p:sp>
        <p:nvSpPr>
          <p:cNvPr id="38" name="Shape 36"/>
          <p:cNvSpPr/>
          <p:nvPr/>
        </p:nvSpPr>
        <p:spPr>
          <a:xfrm>
            <a:off x="8394192" y="5212080"/>
            <a:ext cx="73152" cy="73152"/>
          </a:xfrm>
          <a:prstGeom prst="ellipse">
            <a:avLst/>
          </a:prstGeom>
          <a:solidFill>
            <a:srgbClr val="FBF8E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9" name="Shape 37"/>
          <p:cNvSpPr/>
          <p:nvPr/>
        </p:nvSpPr>
        <p:spPr>
          <a:xfrm>
            <a:off x="8714232" y="5212080"/>
            <a:ext cx="73152" cy="73152"/>
          </a:xfrm>
          <a:prstGeom prst="ellipse">
            <a:avLst/>
          </a:prstGeom>
          <a:solidFill>
            <a:srgbClr val="FBF8E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9034272" y="5212080"/>
            <a:ext cx="73152" cy="73152"/>
          </a:xfrm>
          <a:prstGeom prst="ellipse">
            <a:avLst/>
          </a:prstGeom>
          <a:solidFill>
            <a:srgbClr val="FBF8E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1" name="Shape 39"/>
          <p:cNvSpPr/>
          <p:nvPr/>
        </p:nvSpPr>
        <p:spPr>
          <a:xfrm>
            <a:off x="9354312" y="5212080"/>
            <a:ext cx="73152" cy="73152"/>
          </a:xfrm>
          <a:prstGeom prst="ellipse">
            <a:avLst/>
          </a:prstGeom>
          <a:solidFill>
            <a:srgbClr val="FBF8E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9674352" y="5212080"/>
            <a:ext cx="73152" cy="73152"/>
          </a:xfrm>
          <a:prstGeom prst="ellipse">
            <a:avLst/>
          </a:prstGeom>
          <a:solidFill>
            <a:srgbClr val="FBF8E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3" name="Shape 41"/>
          <p:cNvSpPr/>
          <p:nvPr/>
        </p:nvSpPr>
        <p:spPr>
          <a:xfrm>
            <a:off x="9994392" y="5212080"/>
            <a:ext cx="73152" cy="73152"/>
          </a:xfrm>
          <a:prstGeom prst="ellipse">
            <a:avLst/>
          </a:prstGeom>
          <a:solidFill>
            <a:srgbClr val="FBF8E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4" name="Shape 42"/>
          <p:cNvSpPr/>
          <p:nvPr/>
        </p:nvSpPr>
        <p:spPr>
          <a:xfrm>
            <a:off x="10314432" y="5212080"/>
            <a:ext cx="73152" cy="73152"/>
          </a:xfrm>
          <a:prstGeom prst="ellipse">
            <a:avLst/>
          </a:prstGeom>
          <a:solidFill>
            <a:srgbClr val="FBF8E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5" name="Shape 43"/>
          <p:cNvSpPr/>
          <p:nvPr/>
        </p:nvSpPr>
        <p:spPr>
          <a:xfrm>
            <a:off x="10634472" y="5212080"/>
            <a:ext cx="73152" cy="73152"/>
          </a:xfrm>
          <a:prstGeom prst="ellipse">
            <a:avLst/>
          </a:prstGeom>
          <a:solidFill>
            <a:srgbClr val="FBF8E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6" name="Shape 44"/>
          <p:cNvSpPr/>
          <p:nvPr/>
        </p:nvSpPr>
        <p:spPr>
          <a:xfrm>
            <a:off x="10954512" y="5212080"/>
            <a:ext cx="73152" cy="73152"/>
          </a:xfrm>
          <a:prstGeom prst="ellipse">
            <a:avLst/>
          </a:prstGeom>
          <a:solidFill>
            <a:srgbClr val="FBF8E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7" name="Shape 45"/>
          <p:cNvSpPr/>
          <p:nvPr/>
        </p:nvSpPr>
        <p:spPr>
          <a:xfrm>
            <a:off x="11274552" y="5212080"/>
            <a:ext cx="73152" cy="73152"/>
          </a:xfrm>
          <a:prstGeom prst="ellipse">
            <a:avLst/>
          </a:prstGeom>
          <a:solidFill>
            <a:srgbClr val="FBF8E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8" name="Text 46"/>
          <p:cNvSpPr/>
          <p:nvPr/>
        </p:nvSpPr>
        <p:spPr>
          <a:xfrm>
            <a:off x="8449056" y="5486400"/>
            <a:ext cx="2834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00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VISITOR JOURNEY</a:t>
            </a:r>
            <a:endParaRPr lang="en-US" sz="900" dirty="0"/>
          </a:p>
        </p:txBody>
      </p:sp>
      <p:sp>
        <p:nvSpPr>
          <p:cNvPr id="49" name="Shape 47"/>
          <p:cNvSpPr/>
          <p:nvPr/>
        </p:nvSpPr>
        <p:spPr>
          <a:xfrm>
            <a:off x="502920" y="6364224"/>
            <a:ext cx="11183112" cy="0"/>
          </a:xfrm>
          <a:prstGeom prst="line">
            <a:avLst/>
          </a:prstGeom>
          <a:noFill/>
          <a:ln w="6350">
            <a:solidFill>
              <a:srgbClr val="253529"/>
            </a:solidFill>
            <a:prstDash val="solid"/>
          </a:ln>
        </p:spPr>
      </p:sp>
      <p:sp>
        <p:nvSpPr>
          <p:cNvPr id="50" name="Text 48"/>
          <p:cNvSpPr/>
          <p:nvPr/>
        </p:nvSpPr>
        <p:spPr>
          <a:xfrm>
            <a:off x="502920" y="6473952"/>
            <a:ext cx="347472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dirty="0">
                <a:solidFill>
                  <a:srgbClr val="25352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· ORIGINAL &amp; EDITABLE</a:t>
            </a:r>
            <a:endParaRPr lang="en-US" sz="700" dirty="0"/>
          </a:p>
        </p:txBody>
      </p:sp>
      <p:sp>
        <p:nvSpPr>
          <p:cNvPr id="51" name="Text 49"/>
          <p:cNvSpPr/>
          <p:nvPr/>
        </p:nvSpPr>
        <p:spPr>
          <a:xfrm>
            <a:off x="3840480" y="6473952"/>
            <a:ext cx="64008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dirty="0">
                <a:solidFill>
                  <a:srgbClr val="25352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* ILLUSTRATIVE PLACEHOLDERS · REPLACE BEFORE USE</a:t>
            </a:r>
            <a:endParaRPr lang="en-US" sz="700" dirty="0"/>
          </a:p>
        </p:txBody>
      </p:sp>
      <p:sp>
        <p:nvSpPr>
          <p:cNvPr id="52" name="Text 50"/>
          <p:cNvSpPr/>
          <p:nvPr/>
        </p:nvSpPr>
        <p:spPr>
          <a:xfrm>
            <a:off x="10607040" y="6446520"/>
            <a:ext cx="10515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25352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 / 08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BF8E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48640"/>
            <a:ext cx="8229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00" kern="0" dirty="0">
                <a:solidFill>
                  <a:srgbClr val="25352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 · CHANNELS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640080" y="932688"/>
            <a:ext cx="822960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900" b="1" dirty="0">
                <a:solidFill>
                  <a:srgbClr val="253529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Local partners can reduce the first-visit barrier</a:t>
            </a:r>
            <a:endParaRPr lang="en-US" sz="2900" dirty="0"/>
          </a:p>
        </p:txBody>
      </p:sp>
      <p:sp>
        <p:nvSpPr>
          <p:cNvPr id="4" name="Text 2"/>
          <p:cNvSpPr/>
          <p:nvPr/>
        </p:nvSpPr>
        <p:spPr>
          <a:xfrm>
            <a:off x="640080" y="2029968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25352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Pair a channel with a clear role in the visit journey.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9326880" y="685800"/>
            <a:ext cx="2194560" cy="594360"/>
          </a:xfrm>
          <a:prstGeom prst="rect">
            <a:avLst/>
          </a:prstGeom>
          <a:solidFill>
            <a:srgbClr val="253529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445752" y="795528"/>
            <a:ext cx="1956816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 partners*</a:t>
            </a:r>
            <a:endParaRPr lang="en-US" sz="1900" dirty="0"/>
          </a:p>
        </p:txBody>
      </p:sp>
      <p:sp>
        <p:nvSpPr>
          <p:cNvPr id="7" name="Shape 5"/>
          <p:cNvSpPr/>
          <p:nvPr/>
        </p:nvSpPr>
        <p:spPr>
          <a:xfrm>
            <a:off x="640080" y="2834640"/>
            <a:ext cx="3520440" cy="2971800"/>
          </a:xfrm>
          <a:prstGeom prst="rect">
            <a:avLst/>
          </a:prstGeom>
          <a:solidFill>
            <a:srgbClr val="37784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96112" y="3108960"/>
            <a:ext cx="29718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Invite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896112" y="3602736"/>
            <a:ext cx="2971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Prepare a trusted introduction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841248" y="5212080"/>
            <a:ext cx="73152" cy="73152"/>
          </a:xfrm>
          <a:prstGeom prst="ellipse">
            <a:avLst/>
          </a:prstGeom>
          <a:solidFill>
            <a:srgbClr val="FBF8E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1161288" y="5212080"/>
            <a:ext cx="73152" cy="73152"/>
          </a:xfrm>
          <a:prstGeom prst="ellipse">
            <a:avLst/>
          </a:prstGeom>
          <a:solidFill>
            <a:srgbClr val="FBF8E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1481328" y="5212080"/>
            <a:ext cx="73152" cy="73152"/>
          </a:xfrm>
          <a:prstGeom prst="ellipse">
            <a:avLst/>
          </a:prstGeom>
          <a:solidFill>
            <a:srgbClr val="FBF8E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1801368" y="5212080"/>
            <a:ext cx="73152" cy="73152"/>
          </a:xfrm>
          <a:prstGeom prst="ellipse">
            <a:avLst/>
          </a:prstGeom>
          <a:solidFill>
            <a:srgbClr val="FBF8E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2121408" y="5212080"/>
            <a:ext cx="73152" cy="73152"/>
          </a:xfrm>
          <a:prstGeom prst="ellipse">
            <a:avLst/>
          </a:prstGeom>
          <a:solidFill>
            <a:srgbClr val="FBF8E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2441448" y="5212080"/>
            <a:ext cx="73152" cy="73152"/>
          </a:xfrm>
          <a:prstGeom prst="ellipse">
            <a:avLst/>
          </a:prstGeom>
          <a:solidFill>
            <a:srgbClr val="FBF8E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2761488" y="5212080"/>
            <a:ext cx="73152" cy="73152"/>
          </a:xfrm>
          <a:prstGeom prst="ellipse">
            <a:avLst/>
          </a:prstGeom>
          <a:solidFill>
            <a:srgbClr val="FBF8E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3081528" y="5212080"/>
            <a:ext cx="73152" cy="73152"/>
          </a:xfrm>
          <a:prstGeom prst="ellipse">
            <a:avLst/>
          </a:prstGeom>
          <a:solidFill>
            <a:srgbClr val="FBF8E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3401568" y="5212080"/>
            <a:ext cx="73152" cy="73152"/>
          </a:xfrm>
          <a:prstGeom prst="ellipse">
            <a:avLst/>
          </a:prstGeom>
          <a:solidFill>
            <a:srgbClr val="FBF8E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3721608" y="5212080"/>
            <a:ext cx="73152" cy="73152"/>
          </a:xfrm>
          <a:prstGeom prst="ellipse">
            <a:avLst/>
          </a:prstGeom>
          <a:solidFill>
            <a:srgbClr val="FBF8E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896112" y="5486400"/>
            <a:ext cx="2834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00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VISITOR JOURNEY</a:t>
            </a:r>
            <a:endParaRPr lang="en-US" sz="900" dirty="0"/>
          </a:p>
        </p:txBody>
      </p:sp>
      <p:sp>
        <p:nvSpPr>
          <p:cNvPr id="21" name="Shape 19"/>
          <p:cNvSpPr/>
          <p:nvPr/>
        </p:nvSpPr>
        <p:spPr>
          <a:xfrm>
            <a:off x="4416552" y="2834640"/>
            <a:ext cx="3520440" cy="2971800"/>
          </a:xfrm>
          <a:prstGeom prst="rect">
            <a:avLst/>
          </a:prstGeom>
          <a:solidFill>
            <a:srgbClr val="A7497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672584" y="3108960"/>
            <a:ext cx="29718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Explain</a:t>
            </a:r>
            <a:endParaRPr lang="en-US" sz="2200" dirty="0"/>
          </a:p>
        </p:txBody>
      </p:sp>
      <p:sp>
        <p:nvSpPr>
          <p:cNvPr id="23" name="Text 21"/>
          <p:cNvSpPr/>
          <p:nvPr/>
        </p:nvSpPr>
        <p:spPr>
          <a:xfrm>
            <a:off x="4672584" y="3602736"/>
            <a:ext cx="2971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Answer the most common concern</a:t>
            </a:r>
            <a:endParaRPr lang="en-US" sz="1400" dirty="0"/>
          </a:p>
        </p:txBody>
      </p:sp>
      <p:sp>
        <p:nvSpPr>
          <p:cNvPr id="24" name="Shape 22"/>
          <p:cNvSpPr/>
          <p:nvPr/>
        </p:nvSpPr>
        <p:spPr>
          <a:xfrm>
            <a:off x="4617720" y="5212080"/>
            <a:ext cx="73152" cy="73152"/>
          </a:xfrm>
          <a:prstGeom prst="ellipse">
            <a:avLst/>
          </a:prstGeom>
          <a:solidFill>
            <a:srgbClr val="FBF8E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937760" y="5212080"/>
            <a:ext cx="73152" cy="73152"/>
          </a:xfrm>
          <a:prstGeom prst="ellipse">
            <a:avLst/>
          </a:prstGeom>
          <a:solidFill>
            <a:srgbClr val="FBF8E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5257800" y="5212080"/>
            <a:ext cx="73152" cy="73152"/>
          </a:xfrm>
          <a:prstGeom prst="ellipse">
            <a:avLst/>
          </a:prstGeom>
          <a:solidFill>
            <a:srgbClr val="FBF8E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5577840" y="5212080"/>
            <a:ext cx="73152" cy="73152"/>
          </a:xfrm>
          <a:prstGeom prst="ellipse">
            <a:avLst/>
          </a:prstGeom>
          <a:solidFill>
            <a:srgbClr val="FBF8E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5897880" y="5212080"/>
            <a:ext cx="73152" cy="73152"/>
          </a:xfrm>
          <a:prstGeom prst="ellipse">
            <a:avLst/>
          </a:prstGeom>
          <a:solidFill>
            <a:srgbClr val="FBF8E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6217920" y="5212080"/>
            <a:ext cx="73152" cy="73152"/>
          </a:xfrm>
          <a:prstGeom prst="ellipse">
            <a:avLst/>
          </a:prstGeom>
          <a:solidFill>
            <a:srgbClr val="FBF8E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6537960" y="5212080"/>
            <a:ext cx="73152" cy="73152"/>
          </a:xfrm>
          <a:prstGeom prst="ellipse">
            <a:avLst/>
          </a:prstGeom>
          <a:solidFill>
            <a:srgbClr val="FBF8E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6858000" y="5212080"/>
            <a:ext cx="73152" cy="73152"/>
          </a:xfrm>
          <a:prstGeom prst="ellipse">
            <a:avLst/>
          </a:prstGeom>
          <a:solidFill>
            <a:srgbClr val="FBF8E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7178040" y="5212080"/>
            <a:ext cx="73152" cy="73152"/>
          </a:xfrm>
          <a:prstGeom prst="ellipse">
            <a:avLst/>
          </a:prstGeom>
          <a:solidFill>
            <a:srgbClr val="FBF8E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7498080" y="5212080"/>
            <a:ext cx="73152" cy="73152"/>
          </a:xfrm>
          <a:prstGeom prst="ellipse">
            <a:avLst/>
          </a:prstGeom>
          <a:solidFill>
            <a:srgbClr val="FBF8E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672584" y="5486400"/>
            <a:ext cx="2834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00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VISITOR JOURNEY</a:t>
            </a:r>
            <a:endParaRPr lang="en-US" sz="900" dirty="0"/>
          </a:p>
        </p:txBody>
      </p:sp>
      <p:sp>
        <p:nvSpPr>
          <p:cNvPr id="35" name="Shape 33"/>
          <p:cNvSpPr/>
          <p:nvPr/>
        </p:nvSpPr>
        <p:spPr>
          <a:xfrm>
            <a:off x="8193024" y="2834640"/>
            <a:ext cx="3520440" cy="2971800"/>
          </a:xfrm>
          <a:prstGeom prst="rect">
            <a:avLst/>
          </a:prstGeom>
          <a:solidFill>
            <a:srgbClr val="37784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8449056" y="3108960"/>
            <a:ext cx="29718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Support</a:t>
            </a:r>
            <a:endParaRPr lang="en-US" sz="2200" dirty="0"/>
          </a:p>
        </p:txBody>
      </p:sp>
      <p:sp>
        <p:nvSpPr>
          <p:cNvPr id="37" name="Text 35"/>
          <p:cNvSpPr/>
          <p:nvPr/>
        </p:nvSpPr>
        <p:spPr>
          <a:xfrm>
            <a:off x="8449056" y="3602736"/>
            <a:ext cx="2971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Provide accessible visit information</a:t>
            </a:r>
            <a:endParaRPr lang="en-US" sz="1400" dirty="0"/>
          </a:p>
        </p:txBody>
      </p:sp>
      <p:sp>
        <p:nvSpPr>
          <p:cNvPr id="38" name="Shape 36"/>
          <p:cNvSpPr/>
          <p:nvPr/>
        </p:nvSpPr>
        <p:spPr>
          <a:xfrm>
            <a:off x="8394192" y="5212080"/>
            <a:ext cx="73152" cy="73152"/>
          </a:xfrm>
          <a:prstGeom prst="ellipse">
            <a:avLst/>
          </a:prstGeom>
          <a:solidFill>
            <a:srgbClr val="FBF8E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9" name="Shape 37"/>
          <p:cNvSpPr/>
          <p:nvPr/>
        </p:nvSpPr>
        <p:spPr>
          <a:xfrm>
            <a:off x="8714232" y="5212080"/>
            <a:ext cx="73152" cy="73152"/>
          </a:xfrm>
          <a:prstGeom prst="ellipse">
            <a:avLst/>
          </a:prstGeom>
          <a:solidFill>
            <a:srgbClr val="FBF8E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9034272" y="5212080"/>
            <a:ext cx="73152" cy="73152"/>
          </a:xfrm>
          <a:prstGeom prst="ellipse">
            <a:avLst/>
          </a:prstGeom>
          <a:solidFill>
            <a:srgbClr val="FBF8E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1" name="Shape 39"/>
          <p:cNvSpPr/>
          <p:nvPr/>
        </p:nvSpPr>
        <p:spPr>
          <a:xfrm>
            <a:off x="9354312" y="5212080"/>
            <a:ext cx="73152" cy="73152"/>
          </a:xfrm>
          <a:prstGeom prst="ellipse">
            <a:avLst/>
          </a:prstGeom>
          <a:solidFill>
            <a:srgbClr val="FBF8E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9674352" y="5212080"/>
            <a:ext cx="73152" cy="73152"/>
          </a:xfrm>
          <a:prstGeom prst="ellipse">
            <a:avLst/>
          </a:prstGeom>
          <a:solidFill>
            <a:srgbClr val="FBF8E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3" name="Shape 41"/>
          <p:cNvSpPr/>
          <p:nvPr/>
        </p:nvSpPr>
        <p:spPr>
          <a:xfrm>
            <a:off x="9994392" y="5212080"/>
            <a:ext cx="73152" cy="73152"/>
          </a:xfrm>
          <a:prstGeom prst="ellipse">
            <a:avLst/>
          </a:prstGeom>
          <a:solidFill>
            <a:srgbClr val="FBF8E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4" name="Shape 42"/>
          <p:cNvSpPr/>
          <p:nvPr/>
        </p:nvSpPr>
        <p:spPr>
          <a:xfrm>
            <a:off x="10314432" y="5212080"/>
            <a:ext cx="73152" cy="73152"/>
          </a:xfrm>
          <a:prstGeom prst="ellipse">
            <a:avLst/>
          </a:prstGeom>
          <a:solidFill>
            <a:srgbClr val="FBF8E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5" name="Shape 43"/>
          <p:cNvSpPr/>
          <p:nvPr/>
        </p:nvSpPr>
        <p:spPr>
          <a:xfrm>
            <a:off x="10634472" y="5212080"/>
            <a:ext cx="73152" cy="73152"/>
          </a:xfrm>
          <a:prstGeom prst="ellipse">
            <a:avLst/>
          </a:prstGeom>
          <a:solidFill>
            <a:srgbClr val="FBF8E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6" name="Shape 44"/>
          <p:cNvSpPr/>
          <p:nvPr/>
        </p:nvSpPr>
        <p:spPr>
          <a:xfrm>
            <a:off x="10954512" y="5212080"/>
            <a:ext cx="73152" cy="73152"/>
          </a:xfrm>
          <a:prstGeom prst="ellipse">
            <a:avLst/>
          </a:prstGeom>
          <a:solidFill>
            <a:srgbClr val="FBF8E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7" name="Shape 45"/>
          <p:cNvSpPr/>
          <p:nvPr/>
        </p:nvSpPr>
        <p:spPr>
          <a:xfrm>
            <a:off x="11274552" y="5212080"/>
            <a:ext cx="73152" cy="73152"/>
          </a:xfrm>
          <a:prstGeom prst="ellipse">
            <a:avLst/>
          </a:prstGeom>
          <a:solidFill>
            <a:srgbClr val="FBF8E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8" name="Text 46"/>
          <p:cNvSpPr/>
          <p:nvPr/>
        </p:nvSpPr>
        <p:spPr>
          <a:xfrm>
            <a:off x="8449056" y="5486400"/>
            <a:ext cx="2834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00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VISITOR JOURNEY</a:t>
            </a:r>
            <a:endParaRPr lang="en-US" sz="900" dirty="0"/>
          </a:p>
        </p:txBody>
      </p:sp>
      <p:sp>
        <p:nvSpPr>
          <p:cNvPr id="49" name="Shape 47"/>
          <p:cNvSpPr/>
          <p:nvPr/>
        </p:nvSpPr>
        <p:spPr>
          <a:xfrm>
            <a:off x="502920" y="6364224"/>
            <a:ext cx="11183112" cy="0"/>
          </a:xfrm>
          <a:prstGeom prst="line">
            <a:avLst/>
          </a:prstGeom>
          <a:noFill/>
          <a:ln w="6350">
            <a:solidFill>
              <a:srgbClr val="253529"/>
            </a:solidFill>
            <a:prstDash val="solid"/>
          </a:ln>
        </p:spPr>
      </p:sp>
      <p:sp>
        <p:nvSpPr>
          <p:cNvPr id="50" name="Text 48"/>
          <p:cNvSpPr/>
          <p:nvPr/>
        </p:nvSpPr>
        <p:spPr>
          <a:xfrm>
            <a:off x="502920" y="6473952"/>
            <a:ext cx="347472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dirty="0">
                <a:solidFill>
                  <a:srgbClr val="25352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· ORIGINAL &amp; EDITABLE</a:t>
            </a:r>
            <a:endParaRPr lang="en-US" sz="700" dirty="0"/>
          </a:p>
        </p:txBody>
      </p:sp>
      <p:sp>
        <p:nvSpPr>
          <p:cNvPr id="51" name="Text 49"/>
          <p:cNvSpPr/>
          <p:nvPr/>
        </p:nvSpPr>
        <p:spPr>
          <a:xfrm>
            <a:off x="3840480" y="6473952"/>
            <a:ext cx="64008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dirty="0">
                <a:solidFill>
                  <a:srgbClr val="25352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* ILLUSTRATIVE PLACEHOLDERS · REPLACE BEFORE USE</a:t>
            </a:r>
            <a:endParaRPr lang="en-US" sz="700" dirty="0"/>
          </a:p>
        </p:txBody>
      </p:sp>
      <p:sp>
        <p:nvSpPr>
          <p:cNvPr id="52" name="Text 50"/>
          <p:cNvSpPr/>
          <p:nvPr/>
        </p:nvSpPr>
        <p:spPr>
          <a:xfrm>
            <a:off x="10607040" y="6446520"/>
            <a:ext cx="10515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25352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 / 08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BF8E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48640"/>
            <a:ext cx="8229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00" kern="0" dirty="0">
                <a:solidFill>
                  <a:srgbClr val="25352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 · CAMPAIGN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640080" y="932688"/>
            <a:ext cx="822960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900" b="1" dirty="0">
                <a:solidFill>
                  <a:srgbClr val="253529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Test a small programme before broad promotion</a:t>
            </a:r>
            <a:endParaRPr lang="en-US" sz="2900" dirty="0"/>
          </a:p>
        </p:txBody>
      </p:sp>
      <p:sp>
        <p:nvSpPr>
          <p:cNvPr id="4" name="Text 2"/>
          <p:cNvSpPr/>
          <p:nvPr/>
        </p:nvSpPr>
        <p:spPr>
          <a:xfrm>
            <a:off x="640080" y="2029968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25352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Sequence preparation, invitation and visitor feedback.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9326880" y="685800"/>
            <a:ext cx="2194560" cy="594360"/>
          </a:xfrm>
          <a:prstGeom prst="rect">
            <a:avLst/>
          </a:prstGeom>
          <a:solidFill>
            <a:srgbClr val="253529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445752" y="795528"/>
            <a:ext cx="1956816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 weeks*</a:t>
            </a:r>
            <a:endParaRPr lang="en-US" sz="1900" dirty="0"/>
          </a:p>
        </p:txBody>
      </p:sp>
      <p:sp>
        <p:nvSpPr>
          <p:cNvPr id="7" name="Shape 5"/>
          <p:cNvSpPr/>
          <p:nvPr/>
        </p:nvSpPr>
        <p:spPr>
          <a:xfrm>
            <a:off x="640080" y="2834640"/>
            <a:ext cx="3520440" cy="2971800"/>
          </a:xfrm>
          <a:prstGeom prst="rect">
            <a:avLst/>
          </a:prstGeom>
          <a:solidFill>
            <a:srgbClr val="37784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96112" y="3108960"/>
            <a:ext cx="29718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Prepare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896112" y="3602736"/>
            <a:ext cx="2971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Confirm programme and access details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841248" y="5212080"/>
            <a:ext cx="73152" cy="73152"/>
          </a:xfrm>
          <a:prstGeom prst="ellipse">
            <a:avLst/>
          </a:prstGeom>
          <a:solidFill>
            <a:srgbClr val="FBF8E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1161288" y="5212080"/>
            <a:ext cx="73152" cy="73152"/>
          </a:xfrm>
          <a:prstGeom prst="ellipse">
            <a:avLst/>
          </a:prstGeom>
          <a:solidFill>
            <a:srgbClr val="FBF8E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1481328" y="5212080"/>
            <a:ext cx="73152" cy="73152"/>
          </a:xfrm>
          <a:prstGeom prst="ellipse">
            <a:avLst/>
          </a:prstGeom>
          <a:solidFill>
            <a:srgbClr val="FBF8E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1801368" y="5212080"/>
            <a:ext cx="73152" cy="73152"/>
          </a:xfrm>
          <a:prstGeom prst="ellipse">
            <a:avLst/>
          </a:prstGeom>
          <a:solidFill>
            <a:srgbClr val="FBF8E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2121408" y="5212080"/>
            <a:ext cx="73152" cy="73152"/>
          </a:xfrm>
          <a:prstGeom prst="ellipse">
            <a:avLst/>
          </a:prstGeom>
          <a:solidFill>
            <a:srgbClr val="FBF8E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2441448" y="5212080"/>
            <a:ext cx="73152" cy="73152"/>
          </a:xfrm>
          <a:prstGeom prst="ellipse">
            <a:avLst/>
          </a:prstGeom>
          <a:solidFill>
            <a:srgbClr val="FBF8E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2761488" y="5212080"/>
            <a:ext cx="73152" cy="73152"/>
          </a:xfrm>
          <a:prstGeom prst="ellipse">
            <a:avLst/>
          </a:prstGeom>
          <a:solidFill>
            <a:srgbClr val="FBF8E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3081528" y="5212080"/>
            <a:ext cx="73152" cy="73152"/>
          </a:xfrm>
          <a:prstGeom prst="ellipse">
            <a:avLst/>
          </a:prstGeom>
          <a:solidFill>
            <a:srgbClr val="FBF8E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3401568" y="5212080"/>
            <a:ext cx="73152" cy="73152"/>
          </a:xfrm>
          <a:prstGeom prst="ellipse">
            <a:avLst/>
          </a:prstGeom>
          <a:solidFill>
            <a:srgbClr val="FBF8E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3721608" y="5212080"/>
            <a:ext cx="73152" cy="73152"/>
          </a:xfrm>
          <a:prstGeom prst="ellipse">
            <a:avLst/>
          </a:prstGeom>
          <a:solidFill>
            <a:srgbClr val="FBF8E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896112" y="5486400"/>
            <a:ext cx="2834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00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VISITOR JOURNEY</a:t>
            </a:r>
            <a:endParaRPr lang="en-US" sz="900" dirty="0"/>
          </a:p>
        </p:txBody>
      </p:sp>
      <p:sp>
        <p:nvSpPr>
          <p:cNvPr id="21" name="Shape 19"/>
          <p:cNvSpPr/>
          <p:nvPr/>
        </p:nvSpPr>
        <p:spPr>
          <a:xfrm>
            <a:off x="4416552" y="2834640"/>
            <a:ext cx="3520440" cy="2971800"/>
          </a:xfrm>
          <a:prstGeom prst="rect">
            <a:avLst/>
          </a:prstGeom>
          <a:solidFill>
            <a:srgbClr val="A7497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672584" y="3108960"/>
            <a:ext cx="29718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Activate</a:t>
            </a:r>
            <a:endParaRPr lang="en-US" sz="2200" dirty="0"/>
          </a:p>
        </p:txBody>
      </p:sp>
      <p:sp>
        <p:nvSpPr>
          <p:cNvPr id="23" name="Text 21"/>
          <p:cNvSpPr/>
          <p:nvPr/>
        </p:nvSpPr>
        <p:spPr>
          <a:xfrm>
            <a:off x="4672584" y="3602736"/>
            <a:ext cx="2971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Run a bounded invitation test</a:t>
            </a:r>
            <a:endParaRPr lang="en-US" sz="1400" dirty="0"/>
          </a:p>
        </p:txBody>
      </p:sp>
      <p:sp>
        <p:nvSpPr>
          <p:cNvPr id="24" name="Shape 22"/>
          <p:cNvSpPr/>
          <p:nvPr/>
        </p:nvSpPr>
        <p:spPr>
          <a:xfrm>
            <a:off x="4617720" y="5212080"/>
            <a:ext cx="73152" cy="73152"/>
          </a:xfrm>
          <a:prstGeom prst="ellipse">
            <a:avLst/>
          </a:prstGeom>
          <a:solidFill>
            <a:srgbClr val="FBF8E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937760" y="5212080"/>
            <a:ext cx="73152" cy="73152"/>
          </a:xfrm>
          <a:prstGeom prst="ellipse">
            <a:avLst/>
          </a:prstGeom>
          <a:solidFill>
            <a:srgbClr val="FBF8E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5257800" y="5212080"/>
            <a:ext cx="73152" cy="73152"/>
          </a:xfrm>
          <a:prstGeom prst="ellipse">
            <a:avLst/>
          </a:prstGeom>
          <a:solidFill>
            <a:srgbClr val="FBF8E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5577840" y="5212080"/>
            <a:ext cx="73152" cy="73152"/>
          </a:xfrm>
          <a:prstGeom prst="ellipse">
            <a:avLst/>
          </a:prstGeom>
          <a:solidFill>
            <a:srgbClr val="FBF8E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5897880" y="5212080"/>
            <a:ext cx="73152" cy="73152"/>
          </a:xfrm>
          <a:prstGeom prst="ellipse">
            <a:avLst/>
          </a:prstGeom>
          <a:solidFill>
            <a:srgbClr val="FBF8E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6217920" y="5212080"/>
            <a:ext cx="73152" cy="73152"/>
          </a:xfrm>
          <a:prstGeom prst="ellipse">
            <a:avLst/>
          </a:prstGeom>
          <a:solidFill>
            <a:srgbClr val="FBF8E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6537960" y="5212080"/>
            <a:ext cx="73152" cy="73152"/>
          </a:xfrm>
          <a:prstGeom prst="ellipse">
            <a:avLst/>
          </a:prstGeom>
          <a:solidFill>
            <a:srgbClr val="FBF8E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6858000" y="5212080"/>
            <a:ext cx="73152" cy="73152"/>
          </a:xfrm>
          <a:prstGeom prst="ellipse">
            <a:avLst/>
          </a:prstGeom>
          <a:solidFill>
            <a:srgbClr val="FBF8E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7178040" y="5212080"/>
            <a:ext cx="73152" cy="73152"/>
          </a:xfrm>
          <a:prstGeom prst="ellipse">
            <a:avLst/>
          </a:prstGeom>
          <a:solidFill>
            <a:srgbClr val="FBF8E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7498080" y="5212080"/>
            <a:ext cx="73152" cy="73152"/>
          </a:xfrm>
          <a:prstGeom prst="ellipse">
            <a:avLst/>
          </a:prstGeom>
          <a:solidFill>
            <a:srgbClr val="FBF8E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672584" y="5486400"/>
            <a:ext cx="2834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00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VISITOR JOURNEY</a:t>
            </a:r>
            <a:endParaRPr lang="en-US" sz="900" dirty="0"/>
          </a:p>
        </p:txBody>
      </p:sp>
      <p:sp>
        <p:nvSpPr>
          <p:cNvPr id="35" name="Shape 33"/>
          <p:cNvSpPr/>
          <p:nvPr/>
        </p:nvSpPr>
        <p:spPr>
          <a:xfrm>
            <a:off x="8193024" y="2834640"/>
            <a:ext cx="3520440" cy="2971800"/>
          </a:xfrm>
          <a:prstGeom prst="rect">
            <a:avLst/>
          </a:prstGeom>
          <a:solidFill>
            <a:srgbClr val="37784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8449056" y="3108960"/>
            <a:ext cx="29718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Learn</a:t>
            </a:r>
            <a:endParaRPr lang="en-US" sz="2200" dirty="0"/>
          </a:p>
        </p:txBody>
      </p:sp>
      <p:sp>
        <p:nvSpPr>
          <p:cNvPr id="37" name="Text 35"/>
          <p:cNvSpPr/>
          <p:nvPr/>
        </p:nvSpPr>
        <p:spPr>
          <a:xfrm>
            <a:off x="8449056" y="3602736"/>
            <a:ext cx="2971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Interview visitors after the experience</a:t>
            </a:r>
            <a:endParaRPr lang="en-US" sz="1400" dirty="0"/>
          </a:p>
        </p:txBody>
      </p:sp>
      <p:sp>
        <p:nvSpPr>
          <p:cNvPr id="38" name="Shape 36"/>
          <p:cNvSpPr/>
          <p:nvPr/>
        </p:nvSpPr>
        <p:spPr>
          <a:xfrm>
            <a:off x="8394192" y="5212080"/>
            <a:ext cx="73152" cy="73152"/>
          </a:xfrm>
          <a:prstGeom prst="ellipse">
            <a:avLst/>
          </a:prstGeom>
          <a:solidFill>
            <a:srgbClr val="FBF8E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9" name="Shape 37"/>
          <p:cNvSpPr/>
          <p:nvPr/>
        </p:nvSpPr>
        <p:spPr>
          <a:xfrm>
            <a:off x="8714232" y="5212080"/>
            <a:ext cx="73152" cy="73152"/>
          </a:xfrm>
          <a:prstGeom prst="ellipse">
            <a:avLst/>
          </a:prstGeom>
          <a:solidFill>
            <a:srgbClr val="FBF8E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9034272" y="5212080"/>
            <a:ext cx="73152" cy="73152"/>
          </a:xfrm>
          <a:prstGeom prst="ellipse">
            <a:avLst/>
          </a:prstGeom>
          <a:solidFill>
            <a:srgbClr val="FBF8E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1" name="Shape 39"/>
          <p:cNvSpPr/>
          <p:nvPr/>
        </p:nvSpPr>
        <p:spPr>
          <a:xfrm>
            <a:off x="9354312" y="5212080"/>
            <a:ext cx="73152" cy="73152"/>
          </a:xfrm>
          <a:prstGeom prst="ellipse">
            <a:avLst/>
          </a:prstGeom>
          <a:solidFill>
            <a:srgbClr val="FBF8E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9674352" y="5212080"/>
            <a:ext cx="73152" cy="73152"/>
          </a:xfrm>
          <a:prstGeom prst="ellipse">
            <a:avLst/>
          </a:prstGeom>
          <a:solidFill>
            <a:srgbClr val="FBF8E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3" name="Shape 41"/>
          <p:cNvSpPr/>
          <p:nvPr/>
        </p:nvSpPr>
        <p:spPr>
          <a:xfrm>
            <a:off x="9994392" y="5212080"/>
            <a:ext cx="73152" cy="73152"/>
          </a:xfrm>
          <a:prstGeom prst="ellipse">
            <a:avLst/>
          </a:prstGeom>
          <a:solidFill>
            <a:srgbClr val="FBF8E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4" name="Shape 42"/>
          <p:cNvSpPr/>
          <p:nvPr/>
        </p:nvSpPr>
        <p:spPr>
          <a:xfrm>
            <a:off x="10314432" y="5212080"/>
            <a:ext cx="73152" cy="73152"/>
          </a:xfrm>
          <a:prstGeom prst="ellipse">
            <a:avLst/>
          </a:prstGeom>
          <a:solidFill>
            <a:srgbClr val="FBF8E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5" name="Shape 43"/>
          <p:cNvSpPr/>
          <p:nvPr/>
        </p:nvSpPr>
        <p:spPr>
          <a:xfrm>
            <a:off x="10634472" y="5212080"/>
            <a:ext cx="73152" cy="73152"/>
          </a:xfrm>
          <a:prstGeom prst="ellipse">
            <a:avLst/>
          </a:prstGeom>
          <a:solidFill>
            <a:srgbClr val="FBF8E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6" name="Shape 44"/>
          <p:cNvSpPr/>
          <p:nvPr/>
        </p:nvSpPr>
        <p:spPr>
          <a:xfrm>
            <a:off x="10954512" y="5212080"/>
            <a:ext cx="73152" cy="73152"/>
          </a:xfrm>
          <a:prstGeom prst="ellipse">
            <a:avLst/>
          </a:prstGeom>
          <a:solidFill>
            <a:srgbClr val="FBF8E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7" name="Shape 45"/>
          <p:cNvSpPr/>
          <p:nvPr/>
        </p:nvSpPr>
        <p:spPr>
          <a:xfrm>
            <a:off x="11274552" y="5212080"/>
            <a:ext cx="73152" cy="73152"/>
          </a:xfrm>
          <a:prstGeom prst="ellipse">
            <a:avLst/>
          </a:prstGeom>
          <a:solidFill>
            <a:srgbClr val="FBF8E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8" name="Text 46"/>
          <p:cNvSpPr/>
          <p:nvPr/>
        </p:nvSpPr>
        <p:spPr>
          <a:xfrm>
            <a:off x="8449056" y="5486400"/>
            <a:ext cx="2834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00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VISITOR JOURNEY</a:t>
            </a:r>
            <a:endParaRPr lang="en-US" sz="900" dirty="0"/>
          </a:p>
        </p:txBody>
      </p:sp>
      <p:sp>
        <p:nvSpPr>
          <p:cNvPr id="49" name="Shape 47"/>
          <p:cNvSpPr/>
          <p:nvPr/>
        </p:nvSpPr>
        <p:spPr>
          <a:xfrm>
            <a:off x="502920" y="6364224"/>
            <a:ext cx="11183112" cy="0"/>
          </a:xfrm>
          <a:prstGeom prst="line">
            <a:avLst/>
          </a:prstGeom>
          <a:noFill/>
          <a:ln w="6350">
            <a:solidFill>
              <a:srgbClr val="253529"/>
            </a:solidFill>
            <a:prstDash val="solid"/>
          </a:ln>
        </p:spPr>
      </p:sp>
      <p:sp>
        <p:nvSpPr>
          <p:cNvPr id="50" name="Text 48"/>
          <p:cNvSpPr/>
          <p:nvPr/>
        </p:nvSpPr>
        <p:spPr>
          <a:xfrm>
            <a:off x="502920" y="6473952"/>
            <a:ext cx="347472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dirty="0">
                <a:solidFill>
                  <a:srgbClr val="25352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· ORIGINAL &amp; EDITABLE</a:t>
            </a:r>
            <a:endParaRPr lang="en-US" sz="700" dirty="0"/>
          </a:p>
        </p:txBody>
      </p:sp>
      <p:sp>
        <p:nvSpPr>
          <p:cNvPr id="51" name="Text 49"/>
          <p:cNvSpPr/>
          <p:nvPr/>
        </p:nvSpPr>
        <p:spPr>
          <a:xfrm>
            <a:off x="3840480" y="6473952"/>
            <a:ext cx="64008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dirty="0">
                <a:solidFill>
                  <a:srgbClr val="25352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* ILLUSTRATIVE PLACEHOLDERS · REPLACE BEFORE USE</a:t>
            </a:r>
            <a:endParaRPr lang="en-US" sz="700" dirty="0"/>
          </a:p>
        </p:txBody>
      </p:sp>
      <p:sp>
        <p:nvSpPr>
          <p:cNvPr id="52" name="Text 50"/>
          <p:cNvSpPr/>
          <p:nvPr/>
        </p:nvSpPr>
        <p:spPr>
          <a:xfrm>
            <a:off x="10607040" y="6446520"/>
            <a:ext cx="10515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25352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 / 08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BF8E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48640"/>
            <a:ext cx="8229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00" kern="0" dirty="0">
                <a:solidFill>
                  <a:srgbClr val="25352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 · LIMITS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640080" y="932688"/>
            <a:ext cx="822960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900" b="1" dirty="0">
                <a:solidFill>
                  <a:srgbClr val="253529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Reach is weak evidence when participation is uneven</a:t>
            </a:r>
            <a:endParaRPr lang="en-US" sz="2900" dirty="0"/>
          </a:p>
        </p:txBody>
      </p:sp>
      <p:sp>
        <p:nvSpPr>
          <p:cNvPr id="4" name="Text 2"/>
          <p:cNvSpPr/>
          <p:nvPr/>
        </p:nvSpPr>
        <p:spPr>
          <a:xfrm>
            <a:off x="640080" y="2029968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25352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Review exclusion, consent and capacity alongside demand.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9326880" y="685800"/>
            <a:ext cx="2194560" cy="594360"/>
          </a:xfrm>
          <a:prstGeom prst="rect">
            <a:avLst/>
          </a:prstGeom>
          <a:solidFill>
            <a:srgbClr val="253529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445752" y="795528"/>
            <a:ext cx="1956816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 checks*</a:t>
            </a:r>
            <a:endParaRPr lang="en-US" sz="1900" dirty="0"/>
          </a:p>
        </p:txBody>
      </p:sp>
      <p:sp>
        <p:nvSpPr>
          <p:cNvPr id="7" name="Shape 5"/>
          <p:cNvSpPr/>
          <p:nvPr/>
        </p:nvSpPr>
        <p:spPr>
          <a:xfrm>
            <a:off x="640080" y="2834640"/>
            <a:ext cx="3520440" cy="2971800"/>
          </a:xfrm>
          <a:prstGeom prst="rect">
            <a:avLst/>
          </a:prstGeom>
          <a:solidFill>
            <a:srgbClr val="37784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96112" y="3108960"/>
            <a:ext cx="29718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Inclusion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896112" y="3602736"/>
            <a:ext cx="2971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Look for groups missing from results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841248" y="5212080"/>
            <a:ext cx="73152" cy="73152"/>
          </a:xfrm>
          <a:prstGeom prst="ellipse">
            <a:avLst/>
          </a:prstGeom>
          <a:solidFill>
            <a:srgbClr val="FBF8E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1161288" y="5212080"/>
            <a:ext cx="73152" cy="73152"/>
          </a:xfrm>
          <a:prstGeom prst="ellipse">
            <a:avLst/>
          </a:prstGeom>
          <a:solidFill>
            <a:srgbClr val="FBF8E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1481328" y="5212080"/>
            <a:ext cx="73152" cy="73152"/>
          </a:xfrm>
          <a:prstGeom prst="ellipse">
            <a:avLst/>
          </a:prstGeom>
          <a:solidFill>
            <a:srgbClr val="FBF8E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1801368" y="5212080"/>
            <a:ext cx="73152" cy="73152"/>
          </a:xfrm>
          <a:prstGeom prst="ellipse">
            <a:avLst/>
          </a:prstGeom>
          <a:solidFill>
            <a:srgbClr val="FBF8E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2121408" y="5212080"/>
            <a:ext cx="73152" cy="73152"/>
          </a:xfrm>
          <a:prstGeom prst="ellipse">
            <a:avLst/>
          </a:prstGeom>
          <a:solidFill>
            <a:srgbClr val="FBF8E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2441448" y="5212080"/>
            <a:ext cx="73152" cy="73152"/>
          </a:xfrm>
          <a:prstGeom prst="ellipse">
            <a:avLst/>
          </a:prstGeom>
          <a:solidFill>
            <a:srgbClr val="FBF8E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2761488" y="5212080"/>
            <a:ext cx="73152" cy="73152"/>
          </a:xfrm>
          <a:prstGeom prst="ellipse">
            <a:avLst/>
          </a:prstGeom>
          <a:solidFill>
            <a:srgbClr val="FBF8E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3081528" y="5212080"/>
            <a:ext cx="73152" cy="73152"/>
          </a:xfrm>
          <a:prstGeom prst="ellipse">
            <a:avLst/>
          </a:prstGeom>
          <a:solidFill>
            <a:srgbClr val="FBF8E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3401568" y="5212080"/>
            <a:ext cx="73152" cy="73152"/>
          </a:xfrm>
          <a:prstGeom prst="ellipse">
            <a:avLst/>
          </a:prstGeom>
          <a:solidFill>
            <a:srgbClr val="FBF8E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3721608" y="5212080"/>
            <a:ext cx="73152" cy="73152"/>
          </a:xfrm>
          <a:prstGeom prst="ellipse">
            <a:avLst/>
          </a:prstGeom>
          <a:solidFill>
            <a:srgbClr val="FBF8E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896112" y="5486400"/>
            <a:ext cx="2834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00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VISITOR JOURNEY</a:t>
            </a:r>
            <a:endParaRPr lang="en-US" sz="900" dirty="0"/>
          </a:p>
        </p:txBody>
      </p:sp>
      <p:sp>
        <p:nvSpPr>
          <p:cNvPr id="21" name="Shape 19"/>
          <p:cNvSpPr/>
          <p:nvPr/>
        </p:nvSpPr>
        <p:spPr>
          <a:xfrm>
            <a:off x="4416552" y="2834640"/>
            <a:ext cx="3520440" cy="2971800"/>
          </a:xfrm>
          <a:prstGeom prst="rect">
            <a:avLst/>
          </a:prstGeom>
          <a:solidFill>
            <a:srgbClr val="A7497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672584" y="3108960"/>
            <a:ext cx="29718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Privacy</a:t>
            </a:r>
            <a:endParaRPr lang="en-US" sz="2200" dirty="0"/>
          </a:p>
        </p:txBody>
      </p:sp>
      <p:sp>
        <p:nvSpPr>
          <p:cNvPr id="23" name="Text 21"/>
          <p:cNvSpPr/>
          <p:nvPr/>
        </p:nvSpPr>
        <p:spPr>
          <a:xfrm>
            <a:off x="4672584" y="3602736"/>
            <a:ext cx="2971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Minimize personal information</a:t>
            </a:r>
            <a:endParaRPr lang="en-US" sz="1400" dirty="0"/>
          </a:p>
        </p:txBody>
      </p:sp>
      <p:sp>
        <p:nvSpPr>
          <p:cNvPr id="24" name="Shape 22"/>
          <p:cNvSpPr/>
          <p:nvPr/>
        </p:nvSpPr>
        <p:spPr>
          <a:xfrm>
            <a:off x="4617720" y="5212080"/>
            <a:ext cx="73152" cy="73152"/>
          </a:xfrm>
          <a:prstGeom prst="ellipse">
            <a:avLst/>
          </a:prstGeom>
          <a:solidFill>
            <a:srgbClr val="FBF8E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937760" y="5212080"/>
            <a:ext cx="73152" cy="73152"/>
          </a:xfrm>
          <a:prstGeom prst="ellipse">
            <a:avLst/>
          </a:prstGeom>
          <a:solidFill>
            <a:srgbClr val="FBF8E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5257800" y="5212080"/>
            <a:ext cx="73152" cy="73152"/>
          </a:xfrm>
          <a:prstGeom prst="ellipse">
            <a:avLst/>
          </a:prstGeom>
          <a:solidFill>
            <a:srgbClr val="FBF8E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5577840" y="5212080"/>
            <a:ext cx="73152" cy="73152"/>
          </a:xfrm>
          <a:prstGeom prst="ellipse">
            <a:avLst/>
          </a:prstGeom>
          <a:solidFill>
            <a:srgbClr val="FBF8E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5897880" y="5212080"/>
            <a:ext cx="73152" cy="73152"/>
          </a:xfrm>
          <a:prstGeom prst="ellipse">
            <a:avLst/>
          </a:prstGeom>
          <a:solidFill>
            <a:srgbClr val="FBF8E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6217920" y="5212080"/>
            <a:ext cx="73152" cy="73152"/>
          </a:xfrm>
          <a:prstGeom prst="ellipse">
            <a:avLst/>
          </a:prstGeom>
          <a:solidFill>
            <a:srgbClr val="FBF8E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6537960" y="5212080"/>
            <a:ext cx="73152" cy="73152"/>
          </a:xfrm>
          <a:prstGeom prst="ellipse">
            <a:avLst/>
          </a:prstGeom>
          <a:solidFill>
            <a:srgbClr val="FBF8E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6858000" y="5212080"/>
            <a:ext cx="73152" cy="73152"/>
          </a:xfrm>
          <a:prstGeom prst="ellipse">
            <a:avLst/>
          </a:prstGeom>
          <a:solidFill>
            <a:srgbClr val="FBF8E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7178040" y="5212080"/>
            <a:ext cx="73152" cy="73152"/>
          </a:xfrm>
          <a:prstGeom prst="ellipse">
            <a:avLst/>
          </a:prstGeom>
          <a:solidFill>
            <a:srgbClr val="FBF8E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7498080" y="5212080"/>
            <a:ext cx="73152" cy="73152"/>
          </a:xfrm>
          <a:prstGeom prst="ellipse">
            <a:avLst/>
          </a:prstGeom>
          <a:solidFill>
            <a:srgbClr val="FBF8E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672584" y="5486400"/>
            <a:ext cx="2834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00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VISITOR JOURNEY</a:t>
            </a:r>
            <a:endParaRPr lang="en-US" sz="900" dirty="0"/>
          </a:p>
        </p:txBody>
      </p:sp>
      <p:sp>
        <p:nvSpPr>
          <p:cNvPr id="35" name="Shape 33"/>
          <p:cNvSpPr/>
          <p:nvPr/>
        </p:nvSpPr>
        <p:spPr>
          <a:xfrm>
            <a:off x="8193024" y="2834640"/>
            <a:ext cx="3520440" cy="2971800"/>
          </a:xfrm>
          <a:prstGeom prst="rect">
            <a:avLst/>
          </a:prstGeom>
          <a:solidFill>
            <a:srgbClr val="37784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8449056" y="3108960"/>
            <a:ext cx="29718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Capacity</a:t>
            </a:r>
            <a:endParaRPr lang="en-US" sz="2200" dirty="0"/>
          </a:p>
        </p:txBody>
      </p:sp>
      <p:sp>
        <p:nvSpPr>
          <p:cNvPr id="37" name="Text 35"/>
          <p:cNvSpPr/>
          <p:nvPr/>
        </p:nvSpPr>
        <p:spPr>
          <a:xfrm>
            <a:off x="8449056" y="3602736"/>
            <a:ext cx="2971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Align promotion with venue readiness</a:t>
            </a:r>
            <a:endParaRPr lang="en-US" sz="1400" dirty="0"/>
          </a:p>
        </p:txBody>
      </p:sp>
      <p:sp>
        <p:nvSpPr>
          <p:cNvPr id="38" name="Shape 36"/>
          <p:cNvSpPr/>
          <p:nvPr/>
        </p:nvSpPr>
        <p:spPr>
          <a:xfrm>
            <a:off x="8394192" y="5212080"/>
            <a:ext cx="73152" cy="73152"/>
          </a:xfrm>
          <a:prstGeom prst="ellipse">
            <a:avLst/>
          </a:prstGeom>
          <a:solidFill>
            <a:srgbClr val="FBF8E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9" name="Shape 37"/>
          <p:cNvSpPr/>
          <p:nvPr/>
        </p:nvSpPr>
        <p:spPr>
          <a:xfrm>
            <a:off x="8714232" y="5212080"/>
            <a:ext cx="73152" cy="73152"/>
          </a:xfrm>
          <a:prstGeom prst="ellipse">
            <a:avLst/>
          </a:prstGeom>
          <a:solidFill>
            <a:srgbClr val="FBF8E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9034272" y="5212080"/>
            <a:ext cx="73152" cy="73152"/>
          </a:xfrm>
          <a:prstGeom prst="ellipse">
            <a:avLst/>
          </a:prstGeom>
          <a:solidFill>
            <a:srgbClr val="FBF8E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1" name="Shape 39"/>
          <p:cNvSpPr/>
          <p:nvPr/>
        </p:nvSpPr>
        <p:spPr>
          <a:xfrm>
            <a:off x="9354312" y="5212080"/>
            <a:ext cx="73152" cy="73152"/>
          </a:xfrm>
          <a:prstGeom prst="ellipse">
            <a:avLst/>
          </a:prstGeom>
          <a:solidFill>
            <a:srgbClr val="FBF8E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9674352" y="5212080"/>
            <a:ext cx="73152" cy="73152"/>
          </a:xfrm>
          <a:prstGeom prst="ellipse">
            <a:avLst/>
          </a:prstGeom>
          <a:solidFill>
            <a:srgbClr val="FBF8E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3" name="Shape 41"/>
          <p:cNvSpPr/>
          <p:nvPr/>
        </p:nvSpPr>
        <p:spPr>
          <a:xfrm>
            <a:off x="9994392" y="5212080"/>
            <a:ext cx="73152" cy="73152"/>
          </a:xfrm>
          <a:prstGeom prst="ellipse">
            <a:avLst/>
          </a:prstGeom>
          <a:solidFill>
            <a:srgbClr val="FBF8E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4" name="Shape 42"/>
          <p:cNvSpPr/>
          <p:nvPr/>
        </p:nvSpPr>
        <p:spPr>
          <a:xfrm>
            <a:off x="10314432" y="5212080"/>
            <a:ext cx="73152" cy="73152"/>
          </a:xfrm>
          <a:prstGeom prst="ellipse">
            <a:avLst/>
          </a:prstGeom>
          <a:solidFill>
            <a:srgbClr val="FBF8E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5" name="Shape 43"/>
          <p:cNvSpPr/>
          <p:nvPr/>
        </p:nvSpPr>
        <p:spPr>
          <a:xfrm>
            <a:off x="10634472" y="5212080"/>
            <a:ext cx="73152" cy="73152"/>
          </a:xfrm>
          <a:prstGeom prst="ellipse">
            <a:avLst/>
          </a:prstGeom>
          <a:solidFill>
            <a:srgbClr val="FBF8E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6" name="Shape 44"/>
          <p:cNvSpPr/>
          <p:nvPr/>
        </p:nvSpPr>
        <p:spPr>
          <a:xfrm>
            <a:off x="10954512" y="5212080"/>
            <a:ext cx="73152" cy="73152"/>
          </a:xfrm>
          <a:prstGeom prst="ellipse">
            <a:avLst/>
          </a:prstGeom>
          <a:solidFill>
            <a:srgbClr val="FBF8E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7" name="Shape 45"/>
          <p:cNvSpPr/>
          <p:nvPr/>
        </p:nvSpPr>
        <p:spPr>
          <a:xfrm>
            <a:off x="11274552" y="5212080"/>
            <a:ext cx="73152" cy="73152"/>
          </a:xfrm>
          <a:prstGeom prst="ellipse">
            <a:avLst/>
          </a:prstGeom>
          <a:solidFill>
            <a:srgbClr val="FBF8E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8" name="Text 46"/>
          <p:cNvSpPr/>
          <p:nvPr/>
        </p:nvSpPr>
        <p:spPr>
          <a:xfrm>
            <a:off x="8449056" y="5486400"/>
            <a:ext cx="2834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00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VISITOR JOURNEY</a:t>
            </a:r>
            <a:endParaRPr lang="en-US" sz="900" dirty="0"/>
          </a:p>
        </p:txBody>
      </p:sp>
      <p:sp>
        <p:nvSpPr>
          <p:cNvPr id="49" name="Shape 47"/>
          <p:cNvSpPr/>
          <p:nvPr/>
        </p:nvSpPr>
        <p:spPr>
          <a:xfrm>
            <a:off x="502920" y="6364224"/>
            <a:ext cx="11183112" cy="0"/>
          </a:xfrm>
          <a:prstGeom prst="line">
            <a:avLst/>
          </a:prstGeom>
          <a:noFill/>
          <a:ln w="6350">
            <a:solidFill>
              <a:srgbClr val="253529"/>
            </a:solidFill>
            <a:prstDash val="solid"/>
          </a:ln>
        </p:spPr>
      </p:sp>
      <p:sp>
        <p:nvSpPr>
          <p:cNvPr id="50" name="Text 48"/>
          <p:cNvSpPr/>
          <p:nvPr/>
        </p:nvSpPr>
        <p:spPr>
          <a:xfrm>
            <a:off x="502920" y="6473952"/>
            <a:ext cx="347472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dirty="0">
                <a:solidFill>
                  <a:srgbClr val="25352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· ORIGINAL &amp; EDITABLE</a:t>
            </a:r>
            <a:endParaRPr lang="en-US" sz="700" dirty="0"/>
          </a:p>
        </p:txBody>
      </p:sp>
      <p:sp>
        <p:nvSpPr>
          <p:cNvPr id="51" name="Text 49"/>
          <p:cNvSpPr/>
          <p:nvPr/>
        </p:nvSpPr>
        <p:spPr>
          <a:xfrm>
            <a:off x="3840480" y="6473952"/>
            <a:ext cx="64008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dirty="0">
                <a:solidFill>
                  <a:srgbClr val="25352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* ILLUSTRATIVE PLACEHOLDERS · REPLACE BEFORE USE</a:t>
            </a:r>
            <a:endParaRPr lang="en-US" sz="700" dirty="0"/>
          </a:p>
        </p:txBody>
      </p:sp>
      <p:sp>
        <p:nvSpPr>
          <p:cNvPr id="52" name="Text 50"/>
          <p:cNvSpPr/>
          <p:nvPr/>
        </p:nvSpPr>
        <p:spPr>
          <a:xfrm>
            <a:off x="10607040" y="6446520"/>
            <a:ext cx="10515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25352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07 / 08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BF8E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48640"/>
            <a:ext cx="8229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00" kern="0" dirty="0">
                <a:solidFill>
                  <a:srgbClr val="25352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07 · NEXT TEST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640080" y="932688"/>
            <a:ext cx="822960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900" b="1" dirty="0">
                <a:solidFill>
                  <a:srgbClr val="253529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Fund the invitation that earns a return visit</a:t>
            </a:r>
            <a:endParaRPr lang="en-US" sz="2900" dirty="0"/>
          </a:p>
        </p:txBody>
      </p:sp>
      <p:sp>
        <p:nvSpPr>
          <p:cNvPr id="4" name="Text 2"/>
          <p:cNvSpPr/>
          <p:nvPr/>
        </p:nvSpPr>
        <p:spPr>
          <a:xfrm>
            <a:off x="640080" y="2029968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25352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Specify budget, owner and the evidence needed to continue.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9326880" y="685800"/>
            <a:ext cx="2194560" cy="594360"/>
          </a:xfrm>
          <a:prstGeom prst="rect">
            <a:avLst/>
          </a:prstGeom>
          <a:solidFill>
            <a:srgbClr val="253529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445752" y="795528"/>
            <a:ext cx="1956816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$9K test*</a:t>
            </a:r>
            <a:endParaRPr lang="en-US" sz="1900" dirty="0"/>
          </a:p>
        </p:txBody>
      </p:sp>
      <p:sp>
        <p:nvSpPr>
          <p:cNvPr id="7" name="Shape 5"/>
          <p:cNvSpPr/>
          <p:nvPr/>
        </p:nvSpPr>
        <p:spPr>
          <a:xfrm>
            <a:off x="640080" y="2834640"/>
            <a:ext cx="3520440" cy="2971800"/>
          </a:xfrm>
          <a:prstGeom prst="rect">
            <a:avLst/>
          </a:prstGeom>
          <a:solidFill>
            <a:srgbClr val="37784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96112" y="3108960"/>
            <a:ext cx="29718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Approve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896112" y="3602736"/>
            <a:ext cx="2971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Release a limited campaign budget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841248" y="5212080"/>
            <a:ext cx="73152" cy="73152"/>
          </a:xfrm>
          <a:prstGeom prst="ellipse">
            <a:avLst/>
          </a:prstGeom>
          <a:solidFill>
            <a:srgbClr val="FBF8E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1161288" y="5212080"/>
            <a:ext cx="73152" cy="73152"/>
          </a:xfrm>
          <a:prstGeom prst="ellipse">
            <a:avLst/>
          </a:prstGeom>
          <a:solidFill>
            <a:srgbClr val="FBF8E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1481328" y="5212080"/>
            <a:ext cx="73152" cy="73152"/>
          </a:xfrm>
          <a:prstGeom prst="ellipse">
            <a:avLst/>
          </a:prstGeom>
          <a:solidFill>
            <a:srgbClr val="FBF8E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1801368" y="5212080"/>
            <a:ext cx="73152" cy="73152"/>
          </a:xfrm>
          <a:prstGeom prst="ellipse">
            <a:avLst/>
          </a:prstGeom>
          <a:solidFill>
            <a:srgbClr val="FBF8E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2121408" y="5212080"/>
            <a:ext cx="73152" cy="73152"/>
          </a:xfrm>
          <a:prstGeom prst="ellipse">
            <a:avLst/>
          </a:prstGeom>
          <a:solidFill>
            <a:srgbClr val="FBF8E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2441448" y="5212080"/>
            <a:ext cx="73152" cy="73152"/>
          </a:xfrm>
          <a:prstGeom prst="ellipse">
            <a:avLst/>
          </a:prstGeom>
          <a:solidFill>
            <a:srgbClr val="FBF8E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2761488" y="5212080"/>
            <a:ext cx="73152" cy="73152"/>
          </a:xfrm>
          <a:prstGeom prst="ellipse">
            <a:avLst/>
          </a:prstGeom>
          <a:solidFill>
            <a:srgbClr val="FBF8E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3081528" y="5212080"/>
            <a:ext cx="73152" cy="73152"/>
          </a:xfrm>
          <a:prstGeom prst="ellipse">
            <a:avLst/>
          </a:prstGeom>
          <a:solidFill>
            <a:srgbClr val="FBF8E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3401568" y="5212080"/>
            <a:ext cx="73152" cy="73152"/>
          </a:xfrm>
          <a:prstGeom prst="ellipse">
            <a:avLst/>
          </a:prstGeom>
          <a:solidFill>
            <a:srgbClr val="FBF8E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3721608" y="5212080"/>
            <a:ext cx="73152" cy="73152"/>
          </a:xfrm>
          <a:prstGeom prst="ellipse">
            <a:avLst/>
          </a:prstGeom>
          <a:solidFill>
            <a:srgbClr val="FBF8E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896112" y="5486400"/>
            <a:ext cx="2834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00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VISITOR JOURNEY</a:t>
            </a:r>
            <a:endParaRPr lang="en-US" sz="900" dirty="0"/>
          </a:p>
        </p:txBody>
      </p:sp>
      <p:sp>
        <p:nvSpPr>
          <p:cNvPr id="21" name="Shape 19"/>
          <p:cNvSpPr/>
          <p:nvPr/>
        </p:nvSpPr>
        <p:spPr>
          <a:xfrm>
            <a:off x="4416552" y="2834640"/>
            <a:ext cx="3520440" cy="2971800"/>
          </a:xfrm>
          <a:prstGeom prst="rect">
            <a:avLst/>
          </a:prstGeom>
          <a:solidFill>
            <a:srgbClr val="A7497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672584" y="3108960"/>
            <a:ext cx="29718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Observe</a:t>
            </a:r>
            <a:endParaRPr lang="en-US" sz="2200" dirty="0"/>
          </a:p>
        </p:txBody>
      </p:sp>
      <p:sp>
        <p:nvSpPr>
          <p:cNvPr id="23" name="Text 21"/>
          <p:cNvSpPr/>
          <p:nvPr/>
        </p:nvSpPr>
        <p:spPr>
          <a:xfrm>
            <a:off x="4672584" y="3602736"/>
            <a:ext cx="2971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Review first and repeat participation</a:t>
            </a:r>
            <a:endParaRPr lang="en-US" sz="1400" dirty="0"/>
          </a:p>
        </p:txBody>
      </p:sp>
      <p:sp>
        <p:nvSpPr>
          <p:cNvPr id="24" name="Shape 22"/>
          <p:cNvSpPr/>
          <p:nvPr/>
        </p:nvSpPr>
        <p:spPr>
          <a:xfrm>
            <a:off x="4617720" y="5212080"/>
            <a:ext cx="73152" cy="73152"/>
          </a:xfrm>
          <a:prstGeom prst="ellipse">
            <a:avLst/>
          </a:prstGeom>
          <a:solidFill>
            <a:srgbClr val="FBF8E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937760" y="5212080"/>
            <a:ext cx="73152" cy="73152"/>
          </a:xfrm>
          <a:prstGeom prst="ellipse">
            <a:avLst/>
          </a:prstGeom>
          <a:solidFill>
            <a:srgbClr val="FBF8E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5257800" y="5212080"/>
            <a:ext cx="73152" cy="73152"/>
          </a:xfrm>
          <a:prstGeom prst="ellipse">
            <a:avLst/>
          </a:prstGeom>
          <a:solidFill>
            <a:srgbClr val="FBF8E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5577840" y="5212080"/>
            <a:ext cx="73152" cy="73152"/>
          </a:xfrm>
          <a:prstGeom prst="ellipse">
            <a:avLst/>
          </a:prstGeom>
          <a:solidFill>
            <a:srgbClr val="FBF8E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5897880" y="5212080"/>
            <a:ext cx="73152" cy="73152"/>
          </a:xfrm>
          <a:prstGeom prst="ellipse">
            <a:avLst/>
          </a:prstGeom>
          <a:solidFill>
            <a:srgbClr val="FBF8E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6217920" y="5212080"/>
            <a:ext cx="73152" cy="73152"/>
          </a:xfrm>
          <a:prstGeom prst="ellipse">
            <a:avLst/>
          </a:prstGeom>
          <a:solidFill>
            <a:srgbClr val="FBF8E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6537960" y="5212080"/>
            <a:ext cx="73152" cy="73152"/>
          </a:xfrm>
          <a:prstGeom prst="ellipse">
            <a:avLst/>
          </a:prstGeom>
          <a:solidFill>
            <a:srgbClr val="FBF8E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6858000" y="5212080"/>
            <a:ext cx="73152" cy="73152"/>
          </a:xfrm>
          <a:prstGeom prst="ellipse">
            <a:avLst/>
          </a:prstGeom>
          <a:solidFill>
            <a:srgbClr val="FBF8E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7178040" y="5212080"/>
            <a:ext cx="73152" cy="73152"/>
          </a:xfrm>
          <a:prstGeom prst="ellipse">
            <a:avLst/>
          </a:prstGeom>
          <a:solidFill>
            <a:srgbClr val="FBF8E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7498080" y="5212080"/>
            <a:ext cx="73152" cy="73152"/>
          </a:xfrm>
          <a:prstGeom prst="ellipse">
            <a:avLst/>
          </a:prstGeom>
          <a:solidFill>
            <a:srgbClr val="FBF8E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672584" y="5486400"/>
            <a:ext cx="2834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00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VISITOR JOURNEY</a:t>
            </a:r>
            <a:endParaRPr lang="en-US" sz="900" dirty="0"/>
          </a:p>
        </p:txBody>
      </p:sp>
      <p:sp>
        <p:nvSpPr>
          <p:cNvPr id="35" name="Shape 33"/>
          <p:cNvSpPr/>
          <p:nvPr/>
        </p:nvSpPr>
        <p:spPr>
          <a:xfrm>
            <a:off x="8193024" y="2834640"/>
            <a:ext cx="3520440" cy="2971800"/>
          </a:xfrm>
          <a:prstGeom prst="rect">
            <a:avLst/>
          </a:prstGeom>
          <a:solidFill>
            <a:srgbClr val="37784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8449056" y="3108960"/>
            <a:ext cx="29718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Decide</a:t>
            </a:r>
            <a:endParaRPr lang="en-US" sz="2200" dirty="0"/>
          </a:p>
        </p:txBody>
      </p:sp>
      <p:sp>
        <p:nvSpPr>
          <p:cNvPr id="37" name="Text 35"/>
          <p:cNvSpPr/>
          <p:nvPr/>
        </p:nvSpPr>
        <p:spPr>
          <a:xfrm>
            <a:off x="8449056" y="3602736"/>
            <a:ext cx="2971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Expand, adapt or close the test</a:t>
            </a:r>
            <a:endParaRPr lang="en-US" sz="1400" dirty="0"/>
          </a:p>
        </p:txBody>
      </p:sp>
      <p:sp>
        <p:nvSpPr>
          <p:cNvPr id="38" name="Shape 36"/>
          <p:cNvSpPr/>
          <p:nvPr/>
        </p:nvSpPr>
        <p:spPr>
          <a:xfrm>
            <a:off x="8394192" y="5212080"/>
            <a:ext cx="73152" cy="73152"/>
          </a:xfrm>
          <a:prstGeom prst="ellipse">
            <a:avLst/>
          </a:prstGeom>
          <a:solidFill>
            <a:srgbClr val="FBF8E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9" name="Shape 37"/>
          <p:cNvSpPr/>
          <p:nvPr/>
        </p:nvSpPr>
        <p:spPr>
          <a:xfrm>
            <a:off x="8714232" y="5212080"/>
            <a:ext cx="73152" cy="73152"/>
          </a:xfrm>
          <a:prstGeom prst="ellipse">
            <a:avLst/>
          </a:prstGeom>
          <a:solidFill>
            <a:srgbClr val="FBF8E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9034272" y="5212080"/>
            <a:ext cx="73152" cy="73152"/>
          </a:xfrm>
          <a:prstGeom prst="ellipse">
            <a:avLst/>
          </a:prstGeom>
          <a:solidFill>
            <a:srgbClr val="FBF8E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1" name="Shape 39"/>
          <p:cNvSpPr/>
          <p:nvPr/>
        </p:nvSpPr>
        <p:spPr>
          <a:xfrm>
            <a:off x="9354312" y="5212080"/>
            <a:ext cx="73152" cy="73152"/>
          </a:xfrm>
          <a:prstGeom prst="ellipse">
            <a:avLst/>
          </a:prstGeom>
          <a:solidFill>
            <a:srgbClr val="FBF8E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9674352" y="5212080"/>
            <a:ext cx="73152" cy="73152"/>
          </a:xfrm>
          <a:prstGeom prst="ellipse">
            <a:avLst/>
          </a:prstGeom>
          <a:solidFill>
            <a:srgbClr val="FBF8E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3" name="Shape 41"/>
          <p:cNvSpPr/>
          <p:nvPr/>
        </p:nvSpPr>
        <p:spPr>
          <a:xfrm>
            <a:off x="9994392" y="5212080"/>
            <a:ext cx="73152" cy="73152"/>
          </a:xfrm>
          <a:prstGeom prst="ellipse">
            <a:avLst/>
          </a:prstGeom>
          <a:solidFill>
            <a:srgbClr val="FBF8E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4" name="Shape 42"/>
          <p:cNvSpPr/>
          <p:nvPr/>
        </p:nvSpPr>
        <p:spPr>
          <a:xfrm>
            <a:off x="10314432" y="5212080"/>
            <a:ext cx="73152" cy="73152"/>
          </a:xfrm>
          <a:prstGeom prst="ellipse">
            <a:avLst/>
          </a:prstGeom>
          <a:solidFill>
            <a:srgbClr val="FBF8E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5" name="Shape 43"/>
          <p:cNvSpPr/>
          <p:nvPr/>
        </p:nvSpPr>
        <p:spPr>
          <a:xfrm>
            <a:off x="10634472" y="5212080"/>
            <a:ext cx="73152" cy="73152"/>
          </a:xfrm>
          <a:prstGeom prst="ellipse">
            <a:avLst/>
          </a:prstGeom>
          <a:solidFill>
            <a:srgbClr val="FBF8E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6" name="Shape 44"/>
          <p:cNvSpPr/>
          <p:nvPr/>
        </p:nvSpPr>
        <p:spPr>
          <a:xfrm>
            <a:off x="10954512" y="5212080"/>
            <a:ext cx="73152" cy="73152"/>
          </a:xfrm>
          <a:prstGeom prst="ellipse">
            <a:avLst/>
          </a:prstGeom>
          <a:solidFill>
            <a:srgbClr val="FBF8E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7" name="Shape 45"/>
          <p:cNvSpPr/>
          <p:nvPr/>
        </p:nvSpPr>
        <p:spPr>
          <a:xfrm>
            <a:off x="11274552" y="5212080"/>
            <a:ext cx="73152" cy="73152"/>
          </a:xfrm>
          <a:prstGeom prst="ellipse">
            <a:avLst/>
          </a:prstGeom>
          <a:solidFill>
            <a:srgbClr val="FBF8E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8" name="Text 46"/>
          <p:cNvSpPr/>
          <p:nvPr/>
        </p:nvSpPr>
        <p:spPr>
          <a:xfrm>
            <a:off x="8449056" y="5486400"/>
            <a:ext cx="2834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00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VISITOR JOURNEY</a:t>
            </a:r>
            <a:endParaRPr lang="en-US" sz="900" dirty="0"/>
          </a:p>
        </p:txBody>
      </p:sp>
      <p:sp>
        <p:nvSpPr>
          <p:cNvPr id="49" name="Shape 47"/>
          <p:cNvSpPr/>
          <p:nvPr/>
        </p:nvSpPr>
        <p:spPr>
          <a:xfrm>
            <a:off x="502920" y="6364224"/>
            <a:ext cx="11183112" cy="0"/>
          </a:xfrm>
          <a:prstGeom prst="line">
            <a:avLst/>
          </a:prstGeom>
          <a:noFill/>
          <a:ln w="6350">
            <a:solidFill>
              <a:srgbClr val="253529"/>
            </a:solidFill>
            <a:prstDash val="solid"/>
          </a:ln>
        </p:spPr>
      </p:sp>
      <p:sp>
        <p:nvSpPr>
          <p:cNvPr id="50" name="Text 48"/>
          <p:cNvSpPr/>
          <p:nvPr/>
        </p:nvSpPr>
        <p:spPr>
          <a:xfrm>
            <a:off x="502920" y="6473952"/>
            <a:ext cx="347472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dirty="0">
                <a:solidFill>
                  <a:srgbClr val="25352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· ORIGINAL &amp; EDITABLE</a:t>
            </a:r>
            <a:endParaRPr lang="en-US" sz="700" dirty="0"/>
          </a:p>
        </p:txBody>
      </p:sp>
      <p:sp>
        <p:nvSpPr>
          <p:cNvPr id="51" name="Text 49"/>
          <p:cNvSpPr/>
          <p:nvPr/>
        </p:nvSpPr>
        <p:spPr>
          <a:xfrm>
            <a:off x="3840480" y="6473952"/>
            <a:ext cx="64008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dirty="0">
                <a:solidFill>
                  <a:srgbClr val="25352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* ILLUSTRATIVE PLACEHOLDERS · REPLACE BEFORE USE</a:t>
            </a:r>
            <a:endParaRPr lang="en-US" sz="700" dirty="0"/>
          </a:p>
        </p:txBody>
      </p:sp>
      <p:sp>
        <p:nvSpPr>
          <p:cNvPr id="52" name="Text 50"/>
          <p:cNvSpPr/>
          <p:nvPr/>
        </p:nvSpPr>
        <p:spPr>
          <a:xfrm>
            <a:off x="10607040" y="6446520"/>
            <a:ext cx="10515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25352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08 / 08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FreeAIPPT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Free Museum Audience Development Marketing Plan PowerPoint Template</dc:title>
  <dc:subject>Original editable template. All sample figures are illustrative placeholders.</dc:subject>
  <dc:creator>FreeAIPPT</dc:creator>
  <cp:lastModifiedBy>FreeAIPPT</cp:lastModifiedBy>
  <cp:revision>1</cp:revision>
  <dcterms:created xsi:type="dcterms:W3CDTF">2026-10-19T21:37:43Z</dcterms:created>
  <dcterms:modified xsi:type="dcterms:W3CDTF">2026-10-19T21:37:43Z</dcterms:modified>
</cp:coreProperties>
</file>