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2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2926080"/>
          </a:xfrm>
          <a:prstGeom prst="rect">
            <a:avLst>
              <a:gd name="adj" fmla="val 3750"/>
            </a:avLst>
          </a:prstGeom>
          <a:solidFill>
            <a:srgbClr val="E7DAF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50292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CREATIVE PORTFOLIO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914400"/>
            <a:ext cx="108356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b="1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how an idea moves from frame to frame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685800" y="3383280"/>
            <a:ext cx="3520440" cy="1143000"/>
          </a:xfrm>
          <a:prstGeom prst="rect">
            <a:avLst>
              <a:gd name="adj" fmla="val 9600"/>
            </a:avLst>
          </a:prstGeom>
          <a:solidFill>
            <a:srgbClr val="FFFFFF">
              <a:alpha val="0"/>
            </a:srgbClr>
          </a:solidFill>
          <a:ln w="16510">
            <a:solidFill>
              <a:srgbClr val="6C489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05840" y="3639312"/>
            <a:ext cx="594360" cy="594360"/>
          </a:xfrm>
          <a:prstGeom prst="ellipse">
            <a:avLst>
              <a:gd name="adj" fmla="val 18462"/>
            </a:avLst>
          </a:prstGeom>
          <a:solidFill>
            <a:srgbClr val="6C48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480560" y="3383280"/>
            <a:ext cx="3520440" cy="1143000"/>
          </a:xfrm>
          <a:prstGeom prst="rect">
            <a:avLst>
              <a:gd name="adj" fmla="val 9600"/>
            </a:avLst>
          </a:prstGeom>
          <a:solidFill>
            <a:srgbClr val="FFFFFF">
              <a:alpha val="0"/>
            </a:srgbClr>
          </a:solidFill>
          <a:ln w="16510">
            <a:solidFill>
              <a:srgbClr val="6C489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440680" y="3639312"/>
            <a:ext cx="594360" cy="594360"/>
          </a:xfrm>
          <a:prstGeom prst="ellipse">
            <a:avLst>
              <a:gd name="adj" fmla="val 18462"/>
            </a:avLst>
          </a:prstGeom>
          <a:solidFill>
            <a:srgbClr val="D28B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275320" y="3383280"/>
            <a:ext cx="3520440" cy="1143000"/>
          </a:xfrm>
          <a:prstGeom prst="rect">
            <a:avLst>
              <a:gd name="adj" fmla="val 9600"/>
            </a:avLst>
          </a:prstGeom>
          <a:solidFill>
            <a:srgbClr val="FFFFFF">
              <a:alpha val="0"/>
            </a:srgbClr>
          </a:solidFill>
          <a:ln w="16510">
            <a:solidFill>
              <a:srgbClr val="6C489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875520" y="3639312"/>
            <a:ext cx="594360" cy="594360"/>
          </a:xfrm>
          <a:prstGeom prst="ellipse">
            <a:avLst>
              <a:gd name="adj" fmla="val 18462"/>
            </a:avLst>
          </a:prstGeom>
          <a:solidFill>
            <a:srgbClr val="6C48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5029200"/>
            <a:ext cx="10698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motion design portfolio template for presenting a visual point of view, selected sequences, project evidence, production process and collaboration availability.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30233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08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2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2560320"/>
          </a:xfrm>
          <a:prstGeom prst="rect">
            <a:avLst>
              <a:gd name="adj" fmla="val 4286"/>
            </a:avLst>
          </a:prstGeom>
          <a:solidFill>
            <a:srgbClr val="E7DAF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36576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· POINT OF VIEW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85800" y="77724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0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Describe the purpose behind the motion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85800" y="182880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Introduce the creative practice through the audience task.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281160" y="50292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6C4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principles*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9281160" y="119786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6C4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85800" y="2971800"/>
            <a:ext cx="3520440" cy="1005840"/>
          </a:xfrm>
          <a:prstGeom prst="rect">
            <a:avLst>
              <a:gd name="adj" fmla="val 10909"/>
            </a:avLst>
          </a:prstGeom>
          <a:solidFill>
            <a:srgbClr val="FFFFFF">
              <a:alpha val="0"/>
            </a:srgbClr>
          </a:solidFill>
          <a:ln w="16510">
            <a:solidFill>
              <a:srgbClr val="6C489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60120" y="3172968"/>
            <a:ext cx="594360" cy="594360"/>
          </a:xfrm>
          <a:prstGeom prst="ellipse">
            <a:avLst>
              <a:gd name="adj" fmla="val 18462"/>
            </a:avLst>
          </a:prstGeom>
          <a:solidFill>
            <a:srgbClr val="6C48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31520" y="42976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6C4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Intent</a:t>
            </a:r>
            <a:endParaRPr lang="en-US" sz="2300" dirty="0"/>
          </a:p>
        </p:txBody>
      </p:sp>
      <p:sp>
        <p:nvSpPr>
          <p:cNvPr id="11" name="Text 9"/>
          <p:cNvSpPr/>
          <p:nvPr/>
        </p:nvSpPr>
        <p:spPr>
          <a:xfrm>
            <a:off x="731520" y="4855464"/>
            <a:ext cx="3246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what the sequence should communicate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480560" y="2971800"/>
            <a:ext cx="3520440" cy="1005840"/>
          </a:xfrm>
          <a:prstGeom prst="rect">
            <a:avLst>
              <a:gd name="adj" fmla="val 10909"/>
            </a:avLst>
          </a:prstGeom>
          <a:solidFill>
            <a:srgbClr val="FFFFFF">
              <a:alpha val="0"/>
            </a:srgbClr>
          </a:solidFill>
          <a:ln w="16510">
            <a:solidFill>
              <a:srgbClr val="6C489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394960" y="3172968"/>
            <a:ext cx="594360" cy="594360"/>
          </a:xfrm>
          <a:prstGeom prst="ellipse">
            <a:avLst>
              <a:gd name="adj" fmla="val 18462"/>
            </a:avLst>
          </a:prstGeom>
          <a:solidFill>
            <a:srgbClr val="D28B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26280" y="42976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6C4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Pace</a:t>
            </a:r>
            <a:endParaRPr lang="en-US" sz="2300" dirty="0"/>
          </a:p>
        </p:txBody>
      </p:sp>
      <p:sp>
        <p:nvSpPr>
          <p:cNvPr id="15" name="Text 13"/>
          <p:cNvSpPr/>
          <p:nvPr/>
        </p:nvSpPr>
        <p:spPr>
          <a:xfrm>
            <a:off x="4526280" y="4855464"/>
            <a:ext cx="3246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how timing supports meaning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8275320" y="2971800"/>
            <a:ext cx="3520440" cy="1005840"/>
          </a:xfrm>
          <a:prstGeom prst="rect">
            <a:avLst>
              <a:gd name="adj" fmla="val 10909"/>
            </a:avLst>
          </a:prstGeom>
          <a:solidFill>
            <a:srgbClr val="FFFFFF">
              <a:alpha val="0"/>
            </a:srgbClr>
          </a:solidFill>
          <a:ln w="16510">
            <a:solidFill>
              <a:srgbClr val="6C489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829800" y="3172968"/>
            <a:ext cx="594360" cy="594360"/>
          </a:xfrm>
          <a:prstGeom prst="ellipse">
            <a:avLst>
              <a:gd name="adj" fmla="val 18462"/>
            </a:avLst>
          </a:prstGeom>
          <a:solidFill>
            <a:srgbClr val="6C48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321040" y="42976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6C4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Clarity</a:t>
            </a:r>
            <a:endParaRPr lang="en-US" sz="2300" dirty="0"/>
          </a:p>
        </p:txBody>
      </p:sp>
      <p:sp>
        <p:nvSpPr>
          <p:cNvPr id="19" name="Text 17"/>
          <p:cNvSpPr/>
          <p:nvPr/>
        </p:nvSpPr>
        <p:spPr>
          <a:xfrm>
            <a:off x="8321040" y="4855464"/>
            <a:ext cx="3246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attention on the useful change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 TO CONFIRM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30233D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08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2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2560320"/>
          </a:xfrm>
          <a:prstGeom prst="rect">
            <a:avLst>
              <a:gd name="adj" fmla="val 4286"/>
            </a:avLst>
          </a:prstGeom>
          <a:solidFill>
            <a:srgbClr val="E7DAF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36576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· SELECTED WORK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85800" y="77724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0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Curate sequences by the problem they solved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85800" y="182880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Replace native specimens with your own permitted work.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281160" y="50292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6C4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projects*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9281160" y="119786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6C4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85800" y="2971800"/>
            <a:ext cx="3520440" cy="1005840"/>
          </a:xfrm>
          <a:prstGeom prst="rect">
            <a:avLst>
              <a:gd name="adj" fmla="val 10909"/>
            </a:avLst>
          </a:prstGeom>
          <a:solidFill>
            <a:srgbClr val="FFFFFF">
              <a:alpha val="0"/>
            </a:srgbClr>
          </a:solidFill>
          <a:ln w="16510">
            <a:solidFill>
              <a:srgbClr val="6C489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60120" y="3172968"/>
            <a:ext cx="594360" cy="594360"/>
          </a:xfrm>
          <a:prstGeom prst="ellipse">
            <a:avLst>
              <a:gd name="adj" fmla="val 18462"/>
            </a:avLst>
          </a:prstGeom>
          <a:solidFill>
            <a:srgbClr val="6C48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31520" y="42976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6C4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</a:t>
            </a:r>
            <a:endParaRPr lang="en-US" sz="2300" dirty="0"/>
          </a:p>
        </p:txBody>
      </p:sp>
      <p:sp>
        <p:nvSpPr>
          <p:cNvPr id="11" name="Text 9"/>
          <p:cNvSpPr/>
          <p:nvPr/>
        </p:nvSpPr>
        <p:spPr>
          <a:xfrm>
            <a:off x="731520" y="4855464"/>
            <a:ext cx="3246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the audience and format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480560" y="2971800"/>
            <a:ext cx="3520440" cy="1005840"/>
          </a:xfrm>
          <a:prstGeom prst="rect">
            <a:avLst>
              <a:gd name="adj" fmla="val 10909"/>
            </a:avLst>
          </a:prstGeom>
          <a:solidFill>
            <a:srgbClr val="FFFFFF">
              <a:alpha val="0"/>
            </a:srgbClr>
          </a:solidFill>
          <a:ln w="16510">
            <a:solidFill>
              <a:srgbClr val="6C489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394960" y="3172968"/>
            <a:ext cx="594360" cy="594360"/>
          </a:xfrm>
          <a:prstGeom prst="ellipse">
            <a:avLst>
              <a:gd name="adj" fmla="val 18462"/>
            </a:avLst>
          </a:prstGeom>
          <a:solidFill>
            <a:srgbClr val="D28B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26280" y="42976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6C4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Role</a:t>
            </a:r>
            <a:endParaRPr lang="en-US" sz="2300" dirty="0"/>
          </a:p>
        </p:txBody>
      </p:sp>
      <p:sp>
        <p:nvSpPr>
          <p:cNvPr id="15" name="Text 13"/>
          <p:cNvSpPr/>
          <p:nvPr/>
        </p:nvSpPr>
        <p:spPr>
          <a:xfrm>
            <a:off x="4526280" y="4855464"/>
            <a:ext cx="3246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Specify personal responsibility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8275320" y="2971800"/>
            <a:ext cx="3520440" cy="1005840"/>
          </a:xfrm>
          <a:prstGeom prst="rect">
            <a:avLst>
              <a:gd name="adj" fmla="val 10909"/>
            </a:avLst>
          </a:prstGeom>
          <a:solidFill>
            <a:srgbClr val="FFFFFF">
              <a:alpha val="0"/>
            </a:srgbClr>
          </a:solidFill>
          <a:ln w="16510">
            <a:solidFill>
              <a:srgbClr val="6C489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829800" y="3172968"/>
            <a:ext cx="594360" cy="594360"/>
          </a:xfrm>
          <a:prstGeom prst="ellipse">
            <a:avLst>
              <a:gd name="adj" fmla="val 18462"/>
            </a:avLst>
          </a:prstGeom>
          <a:solidFill>
            <a:srgbClr val="6C48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321040" y="42976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6C4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Choice</a:t>
            </a:r>
            <a:endParaRPr lang="en-US" sz="2300" dirty="0"/>
          </a:p>
        </p:txBody>
      </p:sp>
      <p:sp>
        <p:nvSpPr>
          <p:cNvPr id="19" name="Text 17"/>
          <p:cNvSpPr/>
          <p:nvPr/>
        </p:nvSpPr>
        <p:spPr>
          <a:xfrm>
            <a:off x="8321040" y="4855464"/>
            <a:ext cx="3246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one consequential motion decision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STRUCTURE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30233D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08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2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2560320"/>
          </a:xfrm>
          <a:prstGeom prst="rect">
            <a:avLst>
              <a:gd name="adj" fmla="val 4286"/>
            </a:avLst>
          </a:prstGeom>
          <a:solidFill>
            <a:srgbClr val="E7DAF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36576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· PROJECT EVIDENCE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85800" y="77724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0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Make the reasoning behind a sequence visible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85800" y="182880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a fictional brief until approved work is available.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281160" y="50292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6C4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frames*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9281160" y="119786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6C4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85800" y="2971800"/>
            <a:ext cx="3520440" cy="1005840"/>
          </a:xfrm>
          <a:prstGeom prst="rect">
            <a:avLst>
              <a:gd name="adj" fmla="val 10909"/>
            </a:avLst>
          </a:prstGeom>
          <a:solidFill>
            <a:srgbClr val="FFFFFF">
              <a:alpha val="0"/>
            </a:srgbClr>
          </a:solidFill>
          <a:ln w="16510">
            <a:solidFill>
              <a:srgbClr val="6C489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60120" y="3172968"/>
            <a:ext cx="594360" cy="594360"/>
          </a:xfrm>
          <a:prstGeom prst="ellipse">
            <a:avLst>
              <a:gd name="adj" fmla="val 18462"/>
            </a:avLst>
          </a:prstGeom>
          <a:solidFill>
            <a:srgbClr val="6C48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31520" y="42976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6C4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Brief</a:t>
            </a:r>
            <a:endParaRPr lang="en-US" sz="2300" dirty="0"/>
          </a:p>
        </p:txBody>
      </p:sp>
      <p:sp>
        <p:nvSpPr>
          <p:cNvPr id="11" name="Text 9"/>
          <p:cNvSpPr/>
          <p:nvPr/>
        </p:nvSpPr>
        <p:spPr>
          <a:xfrm>
            <a:off x="731520" y="4855464"/>
            <a:ext cx="3246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the intended communication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480560" y="2971800"/>
            <a:ext cx="3520440" cy="1005840"/>
          </a:xfrm>
          <a:prstGeom prst="rect">
            <a:avLst>
              <a:gd name="adj" fmla="val 10909"/>
            </a:avLst>
          </a:prstGeom>
          <a:solidFill>
            <a:srgbClr val="FFFFFF">
              <a:alpha val="0"/>
            </a:srgbClr>
          </a:solidFill>
          <a:ln w="16510">
            <a:solidFill>
              <a:srgbClr val="6C489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394960" y="3172968"/>
            <a:ext cx="594360" cy="594360"/>
          </a:xfrm>
          <a:prstGeom prst="ellipse">
            <a:avLst>
              <a:gd name="adj" fmla="val 18462"/>
            </a:avLst>
          </a:prstGeom>
          <a:solidFill>
            <a:srgbClr val="D28B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26280" y="42976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6C4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Change</a:t>
            </a:r>
            <a:endParaRPr lang="en-US" sz="2300" dirty="0"/>
          </a:p>
        </p:txBody>
      </p:sp>
      <p:sp>
        <p:nvSpPr>
          <p:cNvPr id="15" name="Text 13"/>
          <p:cNvSpPr/>
          <p:nvPr/>
        </p:nvSpPr>
        <p:spPr>
          <a:xfrm>
            <a:off x="4526280" y="4855464"/>
            <a:ext cx="3246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the tested visual transition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8275320" y="2971800"/>
            <a:ext cx="3520440" cy="1005840"/>
          </a:xfrm>
          <a:prstGeom prst="rect">
            <a:avLst>
              <a:gd name="adj" fmla="val 10909"/>
            </a:avLst>
          </a:prstGeom>
          <a:solidFill>
            <a:srgbClr val="FFFFFF">
              <a:alpha val="0"/>
            </a:srgbClr>
          </a:solidFill>
          <a:ln w="16510">
            <a:solidFill>
              <a:srgbClr val="6C489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829800" y="3172968"/>
            <a:ext cx="594360" cy="594360"/>
          </a:xfrm>
          <a:prstGeom prst="ellipse">
            <a:avLst>
              <a:gd name="adj" fmla="val 18462"/>
            </a:avLst>
          </a:prstGeom>
          <a:solidFill>
            <a:srgbClr val="6C48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321040" y="42976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6C4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Learning</a:t>
            </a:r>
            <a:endParaRPr lang="en-US" sz="2300" dirty="0"/>
          </a:p>
        </p:txBody>
      </p:sp>
      <p:sp>
        <p:nvSpPr>
          <p:cNvPr id="19" name="Text 17"/>
          <p:cNvSpPr/>
          <p:nvPr/>
        </p:nvSpPr>
        <p:spPr>
          <a:xfrm>
            <a:off x="8321040" y="4855464"/>
            <a:ext cx="3246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Insert verified feedback and limits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 TO VERIFY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30233D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08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2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2560320"/>
          </a:xfrm>
          <a:prstGeom prst="rect">
            <a:avLst>
              <a:gd name="adj" fmla="val 4286"/>
            </a:avLst>
          </a:prstGeom>
          <a:solidFill>
            <a:srgbClr val="E7DAF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36576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· PROCESS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85800" y="77724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0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Show how a static idea becomes a sequence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85800" y="182880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review points from concept to delivery.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281160" y="50292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6C4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stages*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9281160" y="119786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6C4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85800" y="2971800"/>
            <a:ext cx="3520440" cy="1005840"/>
          </a:xfrm>
          <a:prstGeom prst="rect">
            <a:avLst>
              <a:gd name="adj" fmla="val 10909"/>
            </a:avLst>
          </a:prstGeom>
          <a:solidFill>
            <a:srgbClr val="FFFFFF">
              <a:alpha val="0"/>
            </a:srgbClr>
          </a:solidFill>
          <a:ln w="16510">
            <a:solidFill>
              <a:srgbClr val="6C489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60120" y="3172968"/>
            <a:ext cx="594360" cy="594360"/>
          </a:xfrm>
          <a:prstGeom prst="ellipse">
            <a:avLst>
              <a:gd name="adj" fmla="val 18462"/>
            </a:avLst>
          </a:prstGeom>
          <a:solidFill>
            <a:srgbClr val="6C48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31520" y="42976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6C4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Explore</a:t>
            </a:r>
            <a:endParaRPr lang="en-US" sz="2300" dirty="0"/>
          </a:p>
        </p:txBody>
      </p:sp>
      <p:sp>
        <p:nvSpPr>
          <p:cNvPr id="11" name="Text 9"/>
          <p:cNvSpPr/>
          <p:nvPr/>
        </p:nvSpPr>
        <p:spPr>
          <a:xfrm>
            <a:off x="731520" y="4855464"/>
            <a:ext cx="3246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Develop a bounded visual direction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480560" y="2971800"/>
            <a:ext cx="3520440" cy="1005840"/>
          </a:xfrm>
          <a:prstGeom prst="rect">
            <a:avLst>
              <a:gd name="adj" fmla="val 10909"/>
            </a:avLst>
          </a:prstGeom>
          <a:solidFill>
            <a:srgbClr val="FFFFFF">
              <a:alpha val="0"/>
            </a:srgbClr>
          </a:solidFill>
          <a:ln w="16510">
            <a:solidFill>
              <a:srgbClr val="6C489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394960" y="3172968"/>
            <a:ext cx="594360" cy="594360"/>
          </a:xfrm>
          <a:prstGeom prst="ellipse">
            <a:avLst>
              <a:gd name="adj" fmla="val 18462"/>
            </a:avLst>
          </a:prstGeom>
          <a:solidFill>
            <a:srgbClr val="D28B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26280" y="42976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6C4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Sequence</a:t>
            </a:r>
            <a:endParaRPr lang="en-US" sz="2300" dirty="0"/>
          </a:p>
        </p:txBody>
      </p:sp>
      <p:sp>
        <p:nvSpPr>
          <p:cNvPr id="15" name="Text 13"/>
          <p:cNvSpPr/>
          <p:nvPr/>
        </p:nvSpPr>
        <p:spPr>
          <a:xfrm>
            <a:off x="4526280" y="4855464"/>
            <a:ext cx="3246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 continuity in a storyboard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8275320" y="2971800"/>
            <a:ext cx="3520440" cy="1005840"/>
          </a:xfrm>
          <a:prstGeom prst="rect">
            <a:avLst>
              <a:gd name="adj" fmla="val 10909"/>
            </a:avLst>
          </a:prstGeom>
          <a:solidFill>
            <a:srgbClr val="FFFFFF">
              <a:alpha val="0"/>
            </a:srgbClr>
          </a:solidFill>
          <a:ln w="16510">
            <a:solidFill>
              <a:srgbClr val="6C489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829800" y="3172968"/>
            <a:ext cx="594360" cy="594360"/>
          </a:xfrm>
          <a:prstGeom prst="ellipse">
            <a:avLst>
              <a:gd name="adj" fmla="val 18462"/>
            </a:avLst>
          </a:prstGeom>
          <a:solidFill>
            <a:srgbClr val="6C48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321040" y="42976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6C4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Refine</a:t>
            </a:r>
            <a:endParaRPr lang="en-US" sz="2300" dirty="0"/>
          </a:p>
        </p:txBody>
      </p:sp>
      <p:sp>
        <p:nvSpPr>
          <p:cNvPr id="19" name="Text 17"/>
          <p:cNvSpPr/>
          <p:nvPr/>
        </p:nvSpPr>
        <p:spPr>
          <a:xfrm>
            <a:off x="8321040" y="4855464"/>
            <a:ext cx="3246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feedback to clarify the motion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METHOD &amp; OWNERSHIP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30233D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08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2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2560320"/>
          </a:xfrm>
          <a:prstGeom prst="rect">
            <a:avLst>
              <a:gd name="adj" fmla="val 4286"/>
            </a:avLst>
          </a:prstGeom>
          <a:solidFill>
            <a:srgbClr val="E7DAF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36576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· PRODUCTION PLAN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85800" y="77724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0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Carry the visual idea through handover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85800" y="182880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 format, version and review responsibilities.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281160" y="50292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6C4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days*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9281160" y="119786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6C4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85800" y="2971800"/>
            <a:ext cx="3520440" cy="1005840"/>
          </a:xfrm>
          <a:prstGeom prst="rect">
            <a:avLst>
              <a:gd name="adj" fmla="val 10909"/>
            </a:avLst>
          </a:prstGeom>
          <a:solidFill>
            <a:srgbClr val="FFFFFF">
              <a:alpha val="0"/>
            </a:srgbClr>
          </a:solidFill>
          <a:ln w="16510">
            <a:solidFill>
              <a:srgbClr val="6C489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60120" y="3172968"/>
            <a:ext cx="594360" cy="594360"/>
          </a:xfrm>
          <a:prstGeom prst="ellipse">
            <a:avLst>
              <a:gd name="adj" fmla="val 18462"/>
            </a:avLst>
          </a:prstGeom>
          <a:solidFill>
            <a:srgbClr val="6C48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31520" y="42976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6C4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</a:t>
            </a:r>
            <a:endParaRPr lang="en-US" sz="2300" dirty="0"/>
          </a:p>
        </p:txBody>
      </p:sp>
      <p:sp>
        <p:nvSpPr>
          <p:cNvPr id="11" name="Text 9"/>
          <p:cNvSpPr/>
          <p:nvPr/>
        </p:nvSpPr>
        <p:spPr>
          <a:xfrm>
            <a:off x="731520" y="4855464"/>
            <a:ext cx="3246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Confirm permitted assets and format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480560" y="2971800"/>
            <a:ext cx="3520440" cy="1005840"/>
          </a:xfrm>
          <a:prstGeom prst="rect">
            <a:avLst>
              <a:gd name="adj" fmla="val 10909"/>
            </a:avLst>
          </a:prstGeom>
          <a:solidFill>
            <a:srgbClr val="FFFFFF">
              <a:alpha val="0"/>
            </a:srgbClr>
          </a:solidFill>
          <a:ln w="16510">
            <a:solidFill>
              <a:srgbClr val="6C489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394960" y="3172968"/>
            <a:ext cx="594360" cy="594360"/>
          </a:xfrm>
          <a:prstGeom prst="ellipse">
            <a:avLst>
              <a:gd name="adj" fmla="val 18462"/>
            </a:avLst>
          </a:prstGeom>
          <a:solidFill>
            <a:srgbClr val="D28B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26280" y="42976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6C4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</a:t>
            </a:r>
            <a:endParaRPr lang="en-US" sz="2300" dirty="0"/>
          </a:p>
        </p:txBody>
      </p:sp>
      <p:sp>
        <p:nvSpPr>
          <p:cNvPr id="15" name="Text 13"/>
          <p:cNvSpPr/>
          <p:nvPr/>
        </p:nvSpPr>
        <p:spPr>
          <a:xfrm>
            <a:off x="4526280" y="4855464"/>
            <a:ext cx="3246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timing and readability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8275320" y="2971800"/>
            <a:ext cx="3520440" cy="1005840"/>
          </a:xfrm>
          <a:prstGeom prst="rect">
            <a:avLst>
              <a:gd name="adj" fmla="val 10909"/>
            </a:avLst>
          </a:prstGeom>
          <a:solidFill>
            <a:srgbClr val="FFFFFF">
              <a:alpha val="0"/>
            </a:srgbClr>
          </a:solidFill>
          <a:ln w="16510">
            <a:solidFill>
              <a:srgbClr val="6C489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829800" y="3172968"/>
            <a:ext cx="594360" cy="594360"/>
          </a:xfrm>
          <a:prstGeom prst="ellipse">
            <a:avLst>
              <a:gd name="adj" fmla="val 18462"/>
            </a:avLst>
          </a:prstGeom>
          <a:solidFill>
            <a:srgbClr val="6C48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321040" y="42976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6C4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</a:t>
            </a:r>
            <a:endParaRPr lang="en-US" sz="2300" dirty="0"/>
          </a:p>
        </p:txBody>
      </p:sp>
      <p:sp>
        <p:nvSpPr>
          <p:cNvPr id="19" name="Text 17"/>
          <p:cNvSpPr/>
          <p:nvPr/>
        </p:nvSpPr>
        <p:spPr>
          <a:xfrm>
            <a:off x="8321040" y="4855464"/>
            <a:ext cx="3246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Provide agreed outputs and notes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STAGED PLAN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30233D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08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2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2560320"/>
          </a:xfrm>
          <a:prstGeom prst="rect">
            <a:avLst>
              <a:gd name="adj" fmla="val 4286"/>
            </a:avLst>
          </a:prstGeom>
          <a:solidFill>
            <a:srgbClr val="E7DAF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36576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· CONSTRAINTS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85800" y="77724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0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Explain the tradeoffs that shaped the result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85800" y="182880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 specific about access and production limits.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281160" y="50292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6C4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constraints*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9281160" y="119786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6C4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85800" y="2971800"/>
            <a:ext cx="3520440" cy="1005840"/>
          </a:xfrm>
          <a:prstGeom prst="rect">
            <a:avLst>
              <a:gd name="adj" fmla="val 10909"/>
            </a:avLst>
          </a:prstGeom>
          <a:solidFill>
            <a:srgbClr val="FFFFFF">
              <a:alpha val="0"/>
            </a:srgbClr>
          </a:solidFill>
          <a:ln w="16510">
            <a:solidFill>
              <a:srgbClr val="6C489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60120" y="3172968"/>
            <a:ext cx="594360" cy="594360"/>
          </a:xfrm>
          <a:prstGeom prst="ellipse">
            <a:avLst>
              <a:gd name="adj" fmla="val 18462"/>
            </a:avLst>
          </a:prstGeom>
          <a:solidFill>
            <a:srgbClr val="6C48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31520" y="42976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6C4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Access</a:t>
            </a:r>
            <a:endParaRPr lang="en-US" sz="2300" dirty="0"/>
          </a:p>
        </p:txBody>
      </p:sp>
      <p:sp>
        <p:nvSpPr>
          <p:cNvPr id="11" name="Text 9"/>
          <p:cNvSpPr/>
          <p:nvPr/>
        </p:nvSpPr>
        <p:spPr>
          <a:xfrm>
            <a:off x="731520" y="4855464"/>
            <a:ext cx="3246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motion sensitivity and readability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480560" y="2971800"/>
            <a:ext cx="3520440" cy="1005840"/>
          </a:xfrm>
          <a:prstGeom prst="rect">
            <a:avLst>
              <a:gd name="adj" fmla="val 10909"/>
            </a:avLst>
          </a:prstGeom>
          <a:solidFill>
            <a:srgbClr val="FFFFFF">
              <a:alpha val="0"/>
            </a:srgbClr>
          </a:solidFill>
          <a:ln w="16510">
            <a:solidFill>
              <a:srgbClr val="6C489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394960" y="3172968"/>
            <a:ext cx="594360" cy="594360"/>
          </a:xfrm>
          <a:prstGeom prst="ellipse">
            <a:avLst>
              <a:gd name="adj" fmla="val 18462"/>
            </a:avLst>
          </a:prstGeom>
          <a:solidFill>
            <a:srgbClr val="D28B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26280" y="42976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6C4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Rights</a:t>
            </a:r>
            <a:endParaRPr lang="en-US" sz="2300" dirty="0"/>
          </a:p>
        </p:txBody>
      </p:sp>
      <p:sp>
        <p:nvSpPr>
          <p:cNvPr id="15" name="Text 13"/>
          <p:cNvSpPr/>
          <p:nvPr/>
        </p:nvSpPr>
        <p:spPr>
          <a:xfrm>
            <a:off x="4526280" y="4855464"/>
            <a:ext cx="3246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Confirm source and asset permissions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8275320" y="2971800"/>
            <a:ext cx="3520440" cy="1005840"/>
          </a:xfrm>
          <a:prstGeom prst="rect">
            <a:avLst>
              <a:gd name="adj" fmla="val 10909"/>
            </a:avLst>
          </a:prstGeom>
          <a:solidFill>
            <a:srgbClr val="FFFFFF">
              <a:alpha val="0"/>
            </a:srgbClr>
          </a:solidFill>
          <a:ln w="16510">
            <a:solidFill>
              <a:srgbClr val="6C489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829800" y="3172968"/>
            <a:ext cx="594360" cy="594360"/>
          </a:xfrm>
          <a:prstGeom prst="ellipse">
            <a:avLst>
              <a:gd name="adj" fmla="val 18462"/>
            </a:avLst>
          </a:prstGeom>
          <a:solidFill>
            <a:srgbClr val="6C48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321040" y="42976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6C4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Delivery</a:t>
            </a:r>
            <a:endParaRPr lang="en-US" sz="2300" dirty="0"/>
          </a:p>
        </p:txBody>
      </p:sp>
      <p:sp>
        <p:nvSpPr>
          <p:cNvPr id="19" name="Text 17"/>
          <p:cNvSpPr/>
          <p:nvPr/>
        </p:nvSpPr>
        <p:spPr>
          <a:xfrm>
            <a:off x="8321040" y="4855464"/>
            <a:ext cx="3246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within the agreed technical scope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LIMITS TO REVIEW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30233D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2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2560320"/>
          </a:xfrm>
          <a:prstGeom prst="rect">
            <a:avLst>
              <a:gd name="adj" fmla="val 4286"/>
            </a:avLst>
          </a:prstGeom>
          <a:solidFill>
            <a:srgbClr val="E7DAF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36576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· INVITATION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85800" y="77724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0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Invite a brief with a clear communication purpose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85800" y="182880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fit, availability and an owned contact route.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281160" y="50292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6C4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opening*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9281160" y="119786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6C4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85800" y="2971800"/>
            <a:ext cx="3520440" cy="1005840"/>
          </a:xfrm>
          <a:prstGeom prst="rect">
            <a:avLst>
              <a:gd name="adj" fmla="val 10909"/>
            </a:avLst>
          </a:prstGeom>
          <a:solidFill>
            <a:srgbClr val="FFFFFF">
              <a:alpha val="0"/>
            </a:srgbClr>
          </a:solidFill>
          <a:ln w="16510">
            <a:solidFill>
              <a:srgbClr val="6C489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60120" y="3172968"/>
            <a:ext cx="594360" cy="594360"/>
          </a:xfrm>
          <a:prstGeom prst="ellipse">
            <a:avLst>
              <a:gd name="adj" fmla="val 18462"/>
            </a:avLst>
          </a:prstGeom>
          <a:solidFill>
            <a:srgbClr val="6C48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31520" y="42976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6C4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</a:t>
            </a:r>
            <a:endParaRPr lang="en-US" sz="2300" dirty="0"/>
          </a:p>
        </p:txBody>
      </p:sp>
      <p:sp>
        <p:nvSpPr>
          <p:cNvPr id="11" name="Text 9"/>
          <p:cNvSpPr/>
          <p:nvPr/>
        </p:nvSpPr>
        <p:spPr>
          <a:xfrm>
            <a:off x="731520" y="4855464"/>
            <a:ext cx="3246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motion work sought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480560" y="2971800"/>
            <a:ext cx="3520440" cy="1005840"/>
          </a:xfrm>
          <a:prstGeom prst="rect">
            <a:avLst>
              <a:gd name="adj" fmla="val 10909"/>
            </a:avLst>
          </a:prstGeom>
          <a:solidFill>
            <a:srgbClr val="FFFFFF">
              <a:alpha val="0"/>
            </a:srgbClr>
          </a:solidFill>
          <a:ln w="16510">
            <a:solidFill>
              <a:srgbClr val="6C489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394960" y="3172968"/>
            <a:ext cx="594360" cy="594360"/>
          </a:xfrm>
          <a:prstGeom prst="ellipse">
            <a:avLst>
              <a:gd name="adj" fmla="val 18462"/>
            </a:avLst>
          </a:prstGeom>
          <a:solidFill>
            <a:srgbClr val="D28B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26280" y="42976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6C4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Brief</a:t>
            </a:r>
            <a:endParaRPr lang="en-US" sz="2300" dirty="0"/>
          </a:p>
        </p:txBody>
      </p:sp>
      <p:sp>
        <p:nvSpPr>
          <p:cNvPr id="15" name="Text 13"/>
          <p:cNvSpPr/>
          <p:nvPr/>
        </p:nvSpPr>
        <p:spPr>
          <a:xfrm>
            <a:off x="4526280" y="4855464"/>
            <a:ext cx="3246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Request audience and output requirements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8275320" y="2971800"/>
            <a:ext cx="3520440" cy="1005840"/>
          </a:xfrm>
          <a:prstGeom prst="rect">
            <a:avLst>
              <a:gd name="adj" fmla="val 10909"/>
            </a:avLst>
          </a:prstGeom>
          <a:solidFill>
            <a:srgbClr val="FFFFFF">
              <a:alpha val="0"/>
            </a:srgbClr>
          </a:solidFill>
          <a:ln w="16510">
            <a:solidFill>
              <a:srgbClr val="6C489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829800" y="3172968"/>
            <a:ext cx="594360" cy="594360"/>
          </a:xfrm>
          <a:prstGeom prst="ellipse">
            <a:avLst>
              <a:gd name="adj" fmla="val 18462"/>
            </a:avLst>
          </a:prstGeom>
          <a:solidFill>
            <a:srgbClr val="6C489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321040" y="42976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6C48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Contact</a:t>
            </a:r>
            <a:endParaRPr lang="en-US" sz="2300" dirty="0"/>
          </a:p>
        </p:txBody>
      </p:sp>
      <p:sp>
        <p:nvSpPr>
          <p:cNvPr id="19" name="Text 17"/>
          <p:cNvSpPr/>
          <p:nvPr/>
        </p:nvSpPr>
        <p:spPr>
          <a:xfrm>
            <a:off x="8321040" y="4855464"/>
            <a:ext cx="3246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Replace this with personal contact details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DECISION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30233D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023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 / 08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Motion Storyboard Portfolio PowerPoint Template</dc:title>
  <dc:subject>A motion design portfolio template for presenting a visual point of view, selected sequences, project evidence, production process and collaboration availability.</dc:subject>
  <dc:creator>FreeAIPPT</dc:creator>
  <cp:lastModifiedBy>FreeAIPPT</cp:lastModifiedBy>
  <cp:revision>1</cp:revision>
  <dcterms:created xsi:type="dcterms:W3CDTF">2026-10-20T19:10:06Z</dcterms:created>
  <dcterms:modified xsi:type="dcterms:W3CDTF">2026-10-20T19:10:06Z</dcterms:modified>
</cp:coreProperties>
</file>