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notesMasterIdLst>
    <p:notesMasterId r:id="rId10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7F5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325880" cy="6858000"/>
          </a:xfrm>
          <a:prstGeom prst="rect">
            <a:avLst>
              <a:gd name="adj" fmla="val 4138"/>
            </a:avLst>
          </a:prstGeom>
          <a:solidFill>
            <a:srgbClr val="16161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325880" y="0"/>
            <a:ext cx="109728" cy="6858000"/>
          </a:xfrm>
          <a:prstGeom prst="rect">
            <a:avLst>
              <a:gd name="adj" fmla="val 50000"/>
            </a:avLst>
          </a:prstGeom>
          <a:solidFill>
            <a:srgbClr val="D64B3B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993392" y="658368"/>
            <a:ext cx="51206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00" b="1" spc="180" kern="0" dirty="0">
                <a:solidFill>
                  <a:srgbClr val="D64B3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DISSERTATION / DEFENSE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1965960" y="1463040"/>
            <a:ext cx="758952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900" b="1" dirty="0">
                <a:solidFill>
                  <a:srgbClr val="16161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Monochrome Thesis Defense</a:t>
            </a:r>
            <a:endParaRPr lang="en-US" sz="3900" dirty="0"/>
          </a:p>
        </p:txBody>
      </p:sp>
      <p:sp>
        <p:nvSpPr>
          <p:cNvPr id="6" name="Shape 4"/>
          <p:cNvSpPr/>
          <p:nvPr/>
        </p:nvSpPr>
        <p:spPr>
          <a:xfrm>
            <a:off x="1993392" y="3200400"/>
            <a:ext cx="8092440" cy="0"/>
          </a:xfrm>
          <a:prstGeom prst="line">
            <a:avLst/>
          </a:prstGeom>
          <a:noFill/>
          <a:ln w="12700">
            <a:solidFill>
              <a:srgbClr val="161616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993392" y="3547872"/>
            <a:ext cx="571500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61615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Question, evidence, uncertainty, contribution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1993392" y="5321808"/>
            <a:ext cx="17373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spc="110" kern="0" dirty="0">
                <a:solidFill>
                  <a:srgbClr val="16161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QUESTION</a:t>
            </a:r>
            <a:endParaRPr lang="en-US" sz="700" dirty="0"/>
          </a:p>
        </p:txBody>
      </p:sp>
      <p:sp>
        <p:nvSpPr>
          <p:cNvPr id="9" name="Shape 7"/>
          <p:cNvSpPr/>
          <p:nvPr/>
        </p:nvSpPr>
        <p:spPr>
          <a:xfrm>
            <a:off x="1993392" y="5138928"/>
            <a:ext cx="1600200" cy="0"/>
          </a:xfrm>
          <a:prstGeom prst="line">
            <a:avLst/>
          </a:prstGeom>
          <a:noFill/>
          <a:ln w="25400">
            <a:solidFill>
              <a:srgbClr val="161616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4032504" y="5321808"/>
            <a:ext cx="17373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spc="110" kern="0" dirty="0">
                <a:solidFill>
                  <a:srgbClr val="D64B3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EVIDENCE</a:t>
            </a:r>
            <a:endParaRPr lang="en-US" sz="700" dirty="0"/>
          </a:p>
        </p:txBody>
      </p:sp>
      <p:sp>
        <p:nvSpPr>
          <p:cNvPr id="11" name="Shape 9"/>
          <p:cNvSpPr/>
          <p:nvPr/>
        </p:nvSpPr>
        <p:spPr>
          <a:xfrm>
            <a:off x="4032504" y="5138928"/>
            <a:ext cx="1600200" cy="0"/>
          </a:xfrm>
          <a:prstGeom prst="line">
            <a:avLst/>
          </a:prstGeom>
          <a:noFill/>
          <a:ln w="25400">
            <a:solidFill>
              <a:srgbClr val="D64B3B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071616" y="5321808"/>
            <a:ext cx="17373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spc="110" kern="0" dirty="0">
                <a:solidFill>
                  <a:srgbClr val="16161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LIMITS</a:t>
            </a:r>
            <a:endParaRPr lang="en-US" sz="700" dirty="0"/>
          </a:p>
        </p:txBody>
      </p:sp>
      <p:sp>
        <p:nvSpPr>
          <p:cNvPr id="13" name="Shape 11"/>
          <p:cNvSpPr/>
          <p:nvPr/>
        </p:nvSpPr>
        <p:spPr>
          <a:xfrm>
            <a:off x="6071616" y="5138928"/>
            <a:ext cx="1600200" cy="0"/>
          </a:xfrm>
          <a:prstGeom prst="line">
            <a:avLst/>
          </a:prstGeom>
          <a:noFill/>
          <a:ln w="25400">
            <a:solidFill>
              <a:srgbClr val="161616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555480" y="4736592"/>
            <a:ext cx="1371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3400" b="1" dirty="0">
                <a:solidFill>
                  <a:srgbClr val="D64B3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95%</a:t>
            </a:r>
            <a:endParaRPr lang="en-US" sz="3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7F5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475488"/>
            <a:ext cx="51206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00" b="1" spc="180" kern="0" dirty="0">
                <a:solidFill>
                  <a:srgbClr val="D64B3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01 / QUESTION</a:t>
            </a:r>
            <a:endParaRPr lang="en-US" sz="800" dirty="0"/>
          </a:p>
        </p:txBody>
      </p:sp>
      <p:sp>
        <p:nvSpPr>
          <p:cNvPr id="3" name="Shape 1"/>
          <p:cNvSpPr/>
          <p:nvPr/>
        </p:nvSpPr>
        <p:spPr>
          <a:xfrm>
            <a:off x="658368" y="868680"/>
            <a:ext cx="10863072" cy="0"/>
          </a:xfrm>
          <a:prstGeom prst="line">
            <a:avLst/>
          </a:prstGeom>
          <a:noFill/>
          <a:ln w="10160">
            <a:solidFill>
              <a:srgbClr val="D7D3C9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658368" y="1188720"/>
            <a:ext cx="2084832" cy="4572000"/>
          </a:xfrm>
          <a:prstGeom prst="rect">
            <a:avLst>
              <a:gd name="adj" fmla="val 2632"/>
            </a:avLst>
          </a:prstGeom>
          <a:solidFill>
            <a:srgbClr val="E8E5DE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914400" y="1572768"/>
            <a:ext cx="6400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spc="120" kern="0" dirty="0">
                <a:solidFill>
                  <a:srgbClr val="D64B3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REF.</a:t>
            </a:r>
            <a:endParaRPr lang="en-US" sz="700" dirty="0"/>
          </a:p>
        </p:txBody>
      </p:sp>
      <p:sp>
        <p:nvSpPr>
          <p:cNvPr id="6" name="Text 4"/>
          <p:cNvSpPr/>
          <p:nvPr/>
        </p:nvSpPr>
        <p:spPr>
          <a:xfrm>
            <a:off x="914400" y="2057400"/>
            <a:ext cx="1188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16161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01</a:t>
            </a:r>
            <a:endParaRPr lang="en-US" sz="3200" dirty="0"/>
          </a:p>
        </p:txBody>
      </p:sp>
      <p:sp>
        <p:nvSpPr>
          <p:cNvPr id="7" name="Text 5"/>
          <p:cNvSpPr/>
          <p:nvPr/>
        </p:nvSpPr>
        <p:spPr>
          <a:xfrm>
            <a:off x="914400" y="3977640"/>
            <a:ext cx="149047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100" b="1" dirty="0">
                <a:solidFill>
                  <a:srgbClr val="D64B3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 question</a:t>
            </a:r>
            <a:endParaRPr lang="en-US" sz="2100" dirty="0"/>
          </a:p>
        </p:txBody>
      </p:sp>
      <p:sp>
        <p:nvSpPr>
          <p:cNvPr id="8" name="Text 6"/>
          <p:cNvSpPr/>
          <p:nvPr/>
        </p:nvSpPr>
        <p:spPr>
          <a:xfrm>
            <a:off x="914400" y="4599432"/>
            <a:ext cx="144475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00" dirty="0">
                <a:solidFill>
                  <a:srgbClr val="626A7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bounds the claim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3429000" y="1353312"/>
            <a:ext cx="7242048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16161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study tests one bounded relationship</a:t>
            </a:r>
            <a:endParaRPr lang="en-US" sz="2800" dirty="0"/>
          </a:p>
        </p:txBody>
      </p:sp>
      <p:sp>
        <p:nvSpPr>
          <p:cNvPr id="10" name="Text 8"/>
          <p:cNvSpPr/>
          <p:nvPr/>
        </p:nvSpPr>
        <p:spPr>
          <a:xfrm>
            <a:off x="3456432" y="2816352"/>
            <a:ext cx="62636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50" dirty="0">
                <a:solidFill>
                  <a:srgbClr val="626A7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Define exposure, outcome, population, setting, period, and the claim the design can support.</a:t>
            </a:r>
            <a:endParaRPr lang="en-US" sz="1250" dirty="0"/>
          </a:p>
        </p:txBody>
      </p:sp>
      <p:sp>
        <p:nvSpPr>
          <p:cNvPr id="11" name="Shape 9"/>
          <p:cNvSpPr/>
          <p:nvPr/>
        </p:nvSpPr>
        <p:spPr>
          <a:xfrm>
            <a:off x="3456432" y="4096512"/>
            <a:ext cx="6144768" cy="0"/>
          </a:xfrm>
          <a:prstGeom prst="line">
            <a:avLst/>
          </a:prstGeom>
          <a:noFill/>
          <a:ln w="12700">
            <a:solidFill>
              <a:srgbClr val="161616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3456432" y="4416552"/>
            <a:ext cx="4937760" cy="676656"/>
          </a:xfrm>
          <a:prstGeom prst="rect">
            <a:avLst>
              <a:gd name="adj" fmla="val 8108"/>
            </a:avLst>
          </a:prstGeom>
          <a:solidFill>
            <a:srgbClr val="E8E5DE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3456432" y="4416552"/>
            <a:ext cx="2788920" cy="676656"/>
          </a:xfrm>
          <a:prstGeom prst="roundRect">
            <a:avLst>
              <a:gd name="adj" fmla="val 8108"/>
            </a:avLst>
          </a:prstGeom>
          <a:solidFill>
            <a:srgbClr val="D64B3B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3611880" y="4636008"/>
            <a:ext cx="43434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spc="70" kern="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ESTIMATE / CONFIDENCE BAND</a:t>
            </a:r>
            <a:endParaRPr lang="en-US" sz="700" dirty="0"/>
          </a:p>
        </p:txBody>
      </p:sp>
      <p:sp>
        <p:nvSpPr>
          <p:cNvPr id="15" name="Text 13"/>
          <p:cNvSpPr/>
          <p:nvPr/>
        </p:nvSpPr>
        <p:spPr>
          <a:xfrm>
            <a:off x="658368" y="6492240"/>
            <a:ext cx="30632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50" b="1" spc="110" kern="0" dirty="0">
                <a:solidFill>
                  <a:srgbClr val="16161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/ ORIGINAL EDITABLE TEMPLATE</a:t>
            </a:r>
            <a:endParaRPr lang="en-US" sz="650" dirty="0"/>
          </a:p>
        </p:txBody>
      </p:sp>
      <p:sp>
        <p:nvSpPr>
          <p:cNvPr id="16" name="Text 14"/>
          <p:cNvSpPr/>
          <p:nvPr/>
        </p:nvSpPr>
        <p:spPr>
          <a:xfrm>
            <a:off x="10991088" y="6455664"/>
            <a:ext cx="530352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800" b="1" dirty="0">
                <a:solidFill>
                  <a:srgbClr val="16161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01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475488"/>
            <a:ext cx="51206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00" b="1" spc="180" kern="0" dirty="0">
                <a:solidFill>
                  <a:srgbClr val="D64B3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02 / GAP</a:t>
            </a:r>
            <a:endParaRPr lang="en-US" sz="800" dirty="0"/>
          </a:p>
        </p:txBody>
      </p:sp>
      <p:sp>
        <p:nvSpPr>
          <p:cNvPr id="3" name="Shape 1"/>
          <p:cNvSpPr/>
          <p:nvPr/>
        </p:nvSpPr>
        <p:spPr>
          <a:xfrm>
            <a:off x="658368" y="868680"/>
            <a:ext cx="10863072" cy="0"/>
          </a:xfrm>
          <a:prstGeom prst="line">
            <a:avLst/>
          </a:prstGeom>
          <a:noFill/>
          <a:ln w="10160">
            <a:solidFill>
              <a:srgbClr val="D7D3C9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658368" y="1188720"/>
            <a:ext cx="2084832" cy="4572000"/>
          </a:xfrm>
          <a:prstGeom prst="rect">
            <a:avLst>
              <a:gd name="adj" fmla="val 2632"/>
            </a:avLst>
          </a:prstGeom>
          <a:solidFill>
            <a:srgbClr val="E8E5DE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914400" y="1572768"/>
            <a:ext cx="6400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spc="120" kern="0" dirty="0">
                <a:solidFill>
                  <a:srgbClr val="D64B3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REF.</a:t>
            </a:r>
            <a:endParaRPr lang="en-US" sz="700" dirty="0"/>
          </a:p>
        </p:txBody>
      </p:sp>
      <p:sp>
        <p:nvSpPr>
          <p:cNvPr id="6" name="Text 4"/>
          <p:cNvSpPr/>
          <p:nvPr/>
        </p:nvSpPr>
        <p:spPr>
          <a:xfrm>
            <a:off x="914400" y="2057400"/>
            <a:ext cx="1188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16161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02</a:t>
            </a:r>
            <a:endParaRPr lang="en-US" sz="3200" dirty="0"/>
          </a:p>
        </p:txBody>
      </p:sp>
      <p:sp>
        <p:nvSpPr>
          <p:cNvPr id="7" name="Text 5"/>
          <p:cNvSpPr/>
          <p:nvPr/>
        </p:nvSpPr>
        <p:spPr>
          <a:xfrm>
            <a:off x="914400" y="3977640"/>
            <a:ext cx="149047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100" b="1" dirty="0">
                <a:solidFill>
                  <a:srgbClr val="D64B3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46 papers</a:t>
            </a:r>
            <a:endParaRPr lang="en-US" sz="2100" dirty="0"/>
          </a:p>
        </p:txBody>
      </p:sp>
      <p:sp>
        <p:nvSpPr>
          <p:cNvPr id="8" name="Text 6"/>
          <p:cNvSpPr/>
          <p:nvPr/>
        </p:nvSpPr>
        <p:spPr>
          <a:xfrm>
            <a:off x="914400" y="4599432"/>
            <a:ext cx="144475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00" dirty="0">
                <a:solidFill>
                  <a:srgbClr val="626A7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illustrative review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3429000" y="1353312"/>
            <a:ext cx="7242048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16161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Prior evidence measures access more often than accountability</a:t>
            </a:r>
            <a:endParaRPr lang="en-US" sz="2800" dirty="0"/>
          </a:p>
        </p:txBody>
      </p:sp>
      <p:sp>
        <p:nvSpPr>
          <p:cNvPr id="10" name="Text 8"/>
          <p:cNvSpPr/>
          <p:nvPr/>
        </p:nvSpPr>
        <p:spPr>
          <a:xfrm>
            <a:off x="3456432" y="2816352"/>
            <a:ext cx="62636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50" dirty="0">
                <a:solidFill>
                  <a:srgbClr val="626A7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Synthesize agreement, conflict, missing mechanism, measurement gap, and research opportunity.</a:t>
            </a:r>
            <a:endParaRPr lang="en-US" sz="1250" dirty="0"/>
          </a:p>
        </p:txBody>
      </p:sp>
      <p:sp>
        <p:nvSpPr>
          <p:cNvPr id="11" name="Shape 9"/>
          <p:cNvSpPr/>
          <p:nvPr/>
        </p:nvSpPr>
        <p:spPr>
          <a:xfrm>
            <a:off x="3456432" y="4096512"/>
            <a:ext cx="6144768" cy="0"/>
          </a:xfrm>
          <a:prstGeom prst="line">
            <a:avLst/>
          </a:prstGeom>
          <a:noFill/>
          <a:ln w="12700">
            <a:solidFill>
              <a:srgbClr val="161616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3456432" y="4416552"/>
            <a:ext cx="4937760" cy="676656"/>
          </a:xfrm>
          <a:prstGeom prst="rect">
            <a:avLst>
              <a:gd name="adj" fmla="val 8108"/>
            </a:avLst>
          </a:prstGeom>
          <a:solidFill>
            <a:srgbClr val="E8E5DE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3456432" y="4416552"/>
            <a:ext cx="3383280" cy="676656"/>
          </a:xfrm>
          <a:prstGeom prst="roundRect">
            <a:avLst>
              <a:gd name="adj" fmla="val 8108"/>
            </a:avLst>
          </a:prstGeom>
          <a:solidFill>
            <a:srgbClr val="D64B3B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3611880" y="4636008"/>
            <a:ext cx="43434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spc="70" kern="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ESTIMATE / CONFIDENCE BAND</a:t>
            </a:r>
            <a:endParaRPr lang="en-US" sz="700" dirty="0"/>
          </a:p>
        </p:txBody>
      </p:sp>
      <p:sp>
        <p:nvSpPr>
          <p:cNvPr id="15" name="Text 13"/>
          <p:cNvSpPr/>
          <p:nvPr/>
        </p:nvSpPr>
        <p:spPr>
          <a:xfrm>
            <a:off x="658368" y="6492240"/>
            <a:ext cx="30632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50" b="1" spc="110" kern="0" dirty="0">
                <a:solidFill>
                  <a:srgbClr val="16161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/ ORIGINAL EDITABLE TEMPLATE</a:t>
            </a:r>
            <a:endParaRPr lang="en-US" sz="650" dirty="0"/>
          </a:p>
        </p:txBody>
      </p:sp>
      <p:sp>
        <p:nvSpPr>
          <p:cNvPr id="16" name="Text 14"/>
          <p:cNvSpPr/>
          <p:nvPr/>
        </p:nvSpPr>
        <p:spPr>
          <a:xfrm>
            <a:off x="10991088" y="6455664"/>
            <a:ext cx="530352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800" b="1" dirty="0">
                <a:solidFill>
                  <a:srgbClr val="16161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02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7F5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475488"/>
            <a:ext cx="51206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00" b="1" spc="180" kern="0" dirty="0">
                <a:solidFill>
                  <a:srgbClr val="D64B3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03 / HYPOTHESES</a:t>
            </a:r>
            <a:endParaRPr lang="en-US" sz="800" dirty="0"/>
          </a:p>
        </p:txBody>
      </p:sp>
      <p:sp>
        <p:nvSpPr>
          <p:cNvPr id="3" name="Shape 1"/>
          <p:cNvSpPr/>
          <p:nvPr/>
        </p:nvSpPr>
        <p:spPr>
          <a:xfrm>
            <a:off x="658368" y="868680"/>
            <a:ext cx="10863072" cy="0"/>
          </a:xfrm>
          <a:prstGeom prst="line">
            <a:avLst/>
          </a:prstGeom>
          <a:noFill/>
          <a:ln w="10160">
            <a:solidFill>
              <a:srgbClr val="D7D3C9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658368" y="1188720"/>
            <a:ext cx="2084832" cy="4572000"/>
          </a:xfrm>
          <a:prstGeom prst="rect">
            <a:avLst>
              <a:gd name="adj" fmla="val 2632"/>
            </a:avLst>
          </a:prstGeom>
          <a:solidFill>
            <a:srgbClr val="E8E5DE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914400" y="1572768"/>
            <a:ext cx="6400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spc="120" kern="0" dirty="0">
                <a:solidFill>
                  <a:srgbClr val="D64B3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REF.</a:t>
            </a:r>
            <a:endParaRPr lang="en-US" sz="700" dirty="0"/>
          </a:p>
        </p:txBody>
      </p:sp>
      <p:sp>
        <p:nvSpPr>
          <p:cNvPr id="6" name="Text 4"/>
          <p:cNvSpPr/>
          <p:nvPr/>
        </p:nvSpPr>
        <p:spPr>
          <a:xfrm>
            <a:off x="914400" y="2057400"/>
            <a:ext cx="1188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16161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03</a:t>
            </a:r>
            <a:endParaRPr lang="en-US" sz="3200" dirty="0"/>
          </a:p>
        </p:txBody>
      </p:sp>
      <p:sp>
        <p:nvSpPr>
          <p:cNvPr id="7" name="Text 5"/>
          <p:cNvSpPr/>
          <p:nvPr/>
        </p:nvSpPr>
        <p:spPr>
          <a:xfrm>
            <a:off x="914400" y="3977640"/>
            <a:ext cx="149047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100" b="1" dirty="0">
                <a:solidFill>
                  <a:srgbClr val="D64B3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H1–H3</a:t>
            </a:r>
            <a:endParaRPr lang="en-US" sz="2100" dirty="0"/>
          </a:p>
        </p:txBody>
      </p:sp>
      <p:sp>
        <p:nvSpPr>
          <p:cNvPr id="8" name="Text 6"/>
          <p:cNvSpPr/>
          <p:nvPr/>
        </p:nvSpPr>
        <p:spPr>
          <a:xfrm>
            <a:off x="914400" y="4599432"/>
            <a:ext cx="144475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00" dirty="0">
                <a:solidFill>
                  <a:srgbClr val="626A7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preregistered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3429000" y="1353312"/>
            <a:ext cx="7242048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16161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Three predictions connect visibility to behavior</a:t>
            </a:r>
            <a:endParaRPr lang="en-US" sz="2800" dirty="0"/>
          </a:p>
        </p:txBody>
      </p:sp>
      <p:sp>
        <p:nvSpPr>
          <p:cNvPr id="10" name="Text 8"/>
          <p:cNvSpPr/>
          <p:nvPr/>
        </p:nvSpPr>
        <p:spPr>
          <a:xfrm>
            <a:off x="3456432" y="2816352"/>
            <a:ext cx="62636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50" dirty="0">
                <a:solidFill>
                  <a:srgbClr val="626A7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State direction, mechanism, moderator, observable measure, and falsifying evidence.</a:t>
            </a:r>
            <a:endParaRPr lang="en-US" sz="1250" dirty="0"/>
          </a:p>
        </p:txBody>
      </p:sp>
      <p:sp>
        <p:nvSpPr>
          <p:cNvPr id="11" name="Shape 9"/>
          <p:cNvSpPr/>
          <p:nvPr/>
        </p:nvSpPr>
        <p:spPr>
          <a:xfrm>
            <a:off x="3456432" y="4096512"/>
            <a:ext cx="6144768" cy="0"/>
          </a:xfrm>
          <a:prstGeom prst="line">
            <a:avLst/>
          </a:prstGeom>
          <a:noFill/>
          <a:ln w="12700">
            <a:solidFill>
              <a:srgbClr val="161616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3456432" y="4416552"/>
            <a:ext cx="4937760" cy="676656"/>
          </a:xfrm>
          <a:prstGeom prst="rect">
            <a:avLst>
              <a:gd name="adj" fmla="val 8108"/>
            </a:avLst>
          </a:prstGeom>
          <a:solidFill>
            <a:srgbClr val="E8E5DE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3456432" y="4416552"/>
            <a:ext cx="3977640" cy="676656"/>
          </a:xfrm>
          <a:prstGeom prst="roundRect">
            <a:avLst>
              <a:gd name="adj" fmla="val 8108"/>
            </a:avLst>
          </a:prstGeom>
          <a:solidFill>
            <a:srgbClr val="D64B3B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3611880" y="4636008"/>
            <a:ext cx="43434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spc="70" kern="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ESTIMATE / CONFIDENCE BAND</a:t>
            </a:r>
            <a:endParaRPr lang="en-US" sz="700" dirty="0"/>
          </a:p>
        </p:txBody>
      </p:sp>
      <p:sp>
        <p:nvSpPr>
          <p:cNvPr id="15" name="Text 13"/>
          <p:cNvSpPr/>
          <p:nvPr/>
        </p:nvSpPr>
        <p:spPr>
          <a:xfrm>
            <a:off x="658368" y="6492240"/>
            <a:ext cx="30632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50" b="1" spc="110" kern="0" dirty="0">
                <a:solidFill>
                  <a:srgbClr val="16161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/ ORIGINAL EDITABLE TEMPLATE</a:t>
            </a:r>
            <a:endParaRPr lang="en-US" sz="650" dirty="0"/>
          </a:p>
        </p:txBody>
      </p:sp>
      <p:sp>
        <p:nvSpPr>
          <p:cNvPr id="16" name="Text 14"/>
          <p:cNvSpPr/>
          <p:nvPr/>
        </p:nvSpPr>
        <p:spPr>
          <a:xfrm>
            <a:off x="10991088" y="6455664"/>
            <a:ext cx="530352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800" b="1" dirty="0">
                <a:solidFill>
                  <a:srgbClr val="16161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03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475488"/>
            <a:ext cx="51206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00" b="1" spc="180" kern="0" dirty="0">
                <a:solidFill>
                  <a:srgbClr val="D64B3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04 / DESIGN</a:t>
            </a:r>
            <a:endParaRPr lang="en-US" sz="800" dirty="0"/>
          </a:p>
        </p:txBody>
      </p:sp>
      <p:sp>
        <p:nvSpPr>
          <p:cNvPr id="3" name="Shape 1"/>
          <p:cNvSpPr/>
          <p:nvPr/>
        </p:nvSpPr>
        <p:spPr>
          <a:xfrm>
            <a:off x="658368" y="868680"/>
            <a:ext cx="10863072" cy="0"/>
          </a:xfrm>
          <a:prstGeom prst="line">
            <a:avLst/>
          </a:prstGeom>
          <a:noFill/>
          <a:ln w="10160">
            <a:solidFill>
              <a:srgbClr val="D7D3C9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658368" y="1188720"/>
            <a:ext cx="2084832" cy="4572000"/>
          </a:xfrm>
          <a:prstGeom prst="rect">
            <a:avLst>
              <a:gd name="adj" fmla="val 2632"/>
            </a:avLst>
          </a:prstGeom>
          <a:solidFill>
            <a:srgbClr val="E8E5DE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914400" y="1572768"/>
            <a:ext cx="6400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spc="120" kern="0" dirty="0">
                <a:solidFill>
                  <a:srgbClr val="D64B3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REF.</a:t>
            </a:r>
            <a:endParaRPr lang="en-US" sz="700" dirty="0"/>
          </a:p>
        </p:txBody>
      </p:sp>
      <p:sp>
        <p:nvSpPr>
          <p:cNvPr id="6" name="Text 4"/>
          <p:cNvSpPr/>
          <p:nvPr/>
        </p:nvSpPr>
        <p:spPr>
          <a:xfrm>
            <a:off x="914400" y="2057400"/>
            <a:ext cx="1188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16161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04</a:t>
            </a:r>
            <a:endParaRPr lang="en-US" sz="3200" dirty="0"/>
          </a:p>
        </p:txBody>
      </p:sp>
      <p:sp>
        <p:nvSpPr>
          <p:cNvPr id="7" name="Text 5"/>
          <p:cNvSpPr/>
          <p:nvPr/>
        </p:nvSpPr>
        <p:spPr>
          <a:xfrm>
            <a:off x="914400" y="3977640"/>
            <a:ext cx="149047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100" b="1" dirty="0">
                <a:solidFill>
                  <a:srgbClr val="D64B3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n=384</a:t>
            </a:r>
            <a:endParaRPr lang="en-US" sz="2100" dirty="0"/>
          </a:p>
        </p:txBody>
      </p:sp>
      <p:sp>
        <p:nvSpPr>
          <p:cNvPr id="8" name="Text 6"/>
          <p:cNvSpPr/>
          <p:nvPr/>
        </p:nvSpPr>
        <p:spPr>
          <a:xfrm>
            <a:off x="914400" y="4599432"/>
            <a:ext cx="144475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00" dirty="0">
                <a:solidFill>
                  <a:srgbClr val="626A7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illustrative sample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3429000" y="1353312"/>
            <a:ext cx="7242048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16161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 preregistered panel design tests change over time</a:t>
            </a:r>
            <a:endParaRPr lang="en-US" sz="2800" dirty="0"/>
          </a:p>
        </p:txBody>
      </p:sp>
      <p:sp>
        <p:nvSpPr>
          <p:cNvPr id="10" name="Text 8"/>
          <p:cNvSpPr/>
          <p:nvPr/>
        </p:nvSpPr>
        <p:spPr>
          <a:xfrm>
            <a:off x="3456432" y="2816352"/>
            <a:ext cx="62636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50" dirty="0">
                <a:solidFill>
                  <a:srgbClr val="626A7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Present sampling, assignment, measures, procedure, ethics, exclusions, and analysis plan.</a:t>
            </a:r>
            <a:endParaRPr lang="en-US" sz="1250" dirty="0"/>
          </a:p>
        </p:txBody>
      </p:sp>
      <p:sp>
        <p:nvSpPr>
          <p:cNvPr id="11" name="Shape 9"/>
          <p:cNvSpPr/>
          <p:nvPr/>
        </p:nvSpPr>
        <p:spPr>
          <a:xfrm>
            <a:off x="3456432" y="4096512"/>
            <a:ext cx="6144768" cy="0"/>
          </a:xfrm>
          <a:prstGeom prst="line">
            <a:avLst/>
          </a:prstGeom>
          <a:noFill/>
          <a:ln w="12700">
            <a:solidFill>
              <a:srgbClr val="161616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3456432" y="4416552"/>
            <a:ext cx="4937760" cy="676656"/>
          </a:xfrm>
          <a:prstGeom prst="rect">
            <a:avLst>
              <a:gd name="adj" fmla="val 8108"/>
            </a:avLst>
          </a:prstGeom>
          <a:solidFill>
            <a:srgbClr val="E8E5DE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3456432" y="4416552"/>
            <a:ext cx="2194560" cy="676656"/>
          </a:xfrm>
          <a:prstGeom prst="roundRect">
            <a:avLst>
              <a:gd name="adj" fmla="val 8108"/>
            </a:avLst>
          </a:prstGeom>
          <a:solidFill>
            <a:srgbClr val="D64B3B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3611880" y="4636008"/>
            <a:ext cx="43434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spc="70" kern="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ESTIMATE / CONFIDENCE BAND</a:t>
            </a:r>
            <a:endParaRPr lang="en-US" sz="700" dirty="0"/>
          </a:p>
        </p:txBody>
      </p:sp>
      <p:sp>
        <p:nvSpPr>
          <p:cNvPr id="15" name="Text 13"/>
          <p:cNvSpPr/>
          <p:nvPr/>
        </p:nvSpPr>
        <p:spPr>
          <a:xfrm>
            <a:off x="658368" y="6492240"/>
            <a:ext cx="30632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50" b="1" spc="110" kern="0" dirty="0">
                <a:solidFill>
                  <a:srgbClr val="16161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/ ORIGINAL EDITABLE TEMPLATE</a:t>
            </a:r>
            <a:endParaRPr lang="en-US" sz="650" dirty="0"/>
          </a:p>
        </p:txBody>
      </p:sp>
      <p:sp>
        <p:nvSpPr>
          <p:cNvPr id="16" name="Text 14"/>
          <p:cNvSpPr/>
          <p:nvPr/>
        </p:nvSpPr>
        <p:spPr>
          <a:xfrm>
            <a:off x="10991088" y="6455664"/>
            <a:ext cx="530352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800" b="1" dirty="0">
                <a:solidFill>
                  <a:srgbClr val="16161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04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7F5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475488"/>
            <a:ext cx="51206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00" b="1" spc="180" kern="0" dirty="0">
                <a:solidFill>
                  <a:srgbClr val="D64B3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05 / RESULTS</a:t>
            </a:r>
            <a:endParaRPr lang="en-US" sz="800" dirty="0"/>
          </a:p>
        </p:txBody>
      </p:sp>
      <p:sp>
        <p:nvSpPr>
          <p:cNvPr id="3" name="Shape 1"/>
          <p:cNvSpPr/>
          <p:nvPr/>
        </p:nvSpPr>
        <p:spPr>
          <a:xfrm>
            <a:off x="658368" y="868680"/>
            <a:ext cx="10863072" cy="0"/>
          </a:xfrm>
          <a:prstGeom prst="line">
            <a:avLst/>
          </a:prstGeom>
          <a:noFill/>
          <a:ln w="10160">
            <a:solidFill>
              <a:srgbClr val="D7D3C9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658368" y="1188720"/>
            <a:ext cx="2084832" cy="4572000"/>
          </a:xfrm>
          <a:prstGeom prst="rect">
            <a:avLst>
              <a:gd name="adj" fmla="val 2632"/>
            </a:avLst>
          </a:prstGeom>
          <a:solidFill>
            <a:srgbClr val="E8E5DE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914400" y="1572768"/>
            <a:ext cx="6400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spc="120" kern="0" dirty="0">
                <a:solidFill>
                  <a:srgbClr val="D64B3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REF.</a:t>
            </a:r>
            <a:endParaRPr lang="en-US" sz="700" dirty="0"/>
          </a:p>
        </p:txBody>
      </p:sp>
      <p:sp>
        <p:nvSpPr>
          <p:cNvPr id="6" name="Text 4"/>
          <p:cNvSpPr/>
          <p:nvPr/>
        </p:nvSpPr>
        <p:spPr>
          <a:xfrm>
            <a:off x="914400" y="2057400"/>
            <a:ext cx="1188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16161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05</a:t>
            </a:r>
            <a:endParaRPr lang="en-US" sz="3200" dirty="0"/>
          </a:p>
        </p:txBody>
      </p:sp>
      <p:sp>
        <p:nvSpPr>
          <p:cNvPr id="7" name="Text 5"/>
          <p:cNvSpPr/>
          <p:nvPr/>
        </p:nvSpPr>
        <p:spPr>
          <a:xfrm>
            <a:off x="914400" y="3977640"/>
            <a:ext cx="149047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100" b="1" dirty="0">
                <a:solidFill>
                  <a:srgbClr val="D64B3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+0.31 SD</a:t>
            </a:r>
            <a:endParaRPr lang="en-US" sz="2100" dirty="0"/>
          </a:p>
        </p:txBody>
      </p:sp>
      <p:sp>
        <p:nvSpPr>
          <p:cNvPr id="8" name="Text 6"/>
          <p:cNvSpPr/>
          <p:nvPr/>
        </p:nvSpPr>
        <p:spPr>
          <a:xfrm>
            <a:off x="914400" y="4599432"/>
            <a:ext cx="144475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00" dirty="0">
                <a:solidFill>
                  <a:srgbClr val="626A7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illustrative effect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3429000" y="1353312"/>
            <a:ext cx="7242048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16161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Ownership cues improved traceability in the sample</a:t>
            </a:r>
            <a:endParaRPr lang="en-US" sz="2800" dirty="0"/>
          </a:p>
        </p:txBody>
      </p:sp>
      <p:sp>
        <p:nvSpPr>
          <p:cNvPr id="10" name="Text 8"/>
          <p:cNvSpPr/>
          <p:nvPr/>
        </p:nvSpPr>
        <p:spPr>
          <a:xfrm>
            <a:off x="3456432" y="2816352"/>
            <a:ext cx="62636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50" dirty="0">
                <a:solidFill>
                  <a:srgbClr val="626A7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Report estimate, interval, model, robustness, missingness, and planned versus exploratory results.</a:t>
            </a:r>
            <a:endParaRPr lang="en-US" sz="1250" dirty="0"/>
          </a:p>
        </p:txBody>
      </p:sp>
      <p:sp>
        <p:nvSpPr>
          <p:cNvPr id="11" name="Shape 9"/>
          <p:cNvSpPr/>
          <p:nvPr/>
        </p:nvSpPr>
        <p:spPr>
          <a:xfrm>
            <a:off x="3456432" y="4096512"/>
            <a:ext cx="6144768" cy="0"/>
          </a:xfrm>
          <a:prstGeom prst="line">
            <a:avLst/>
          </a:prstGeom>
          <a:noFill/>
          <a:ln w="12700">
            <a:solidFill>
              <a:srgbClr val="161616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3456432" y="4416552"/>
            <a:ext cx="4937760" cy="676656"/>
          </a:xfrm>
          <a:prstGeom prst="rect">
            <a:avLst>
              <a:gd name="adj" fmla="val 8108"/>
            </a:avLst>
          </a:prstGeom>
          <a:solidFill>
            <a:srgbClr val="E8E5DE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3456432" y="4416552"/>
            <a:ext cx="2788920" cy="676656"/>
          </a:xfrm>
          <a:prstGeom prst="roundRect">
            <a:avLst>
              <a:gd name="adj" fmla="val 8108"/>
            </a:avLst>
          </a:prstGeom>
          <a:solidFill>
            <a:srgbClr val="D64B3B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3611880" y="4636008"/>
            <a:ext cx="43434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spc="70" kern="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ESTIMATE / CONFIDENCE BAND</a:t>
            </a:r>
            <a:endParaRPr lang="en-US" sz="700" dirty="0"/>
          </a:p>
        </p:txBody>
      </p:sp>
      <p:sp>
        <p:nvSpPr>
          <p:cNvPr id="15" name="Text 13"/>
          <p:cNvSpPr/>
          <p:nvPr/>
        </p:nvSpPr>
        <p:spPr>
          <a:xfrm>
            <a:off x="658368" y="6492240"/>
            <a:ext cx="30632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50" b="1" spc="110" kern="0" dirty="0">
                <a:solidFill>
                  <a:srgbClr val="16161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/ ORIGINAL EDITABLE TEMPLATE</a:t>
            </a:r>
            <a:endParaRPr lang="en-US" sz="650" dirty="0"/>
          </a:p>
        </p:txBody>
      </p:sp>
      <p:sp>
        <p:nvSpPr>
          <p:cNvPr id="16" name="Text 14"/>
          <p:cNvSpPr/>
          <p:nvPr/>
        </p:nvSpPr>
        <p:spPr>
          <a:xfrm>
            <a:off x="10991088" y="6455664"/>
            <a:ext cx="530352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800" b="1" dirty="0">
                <a:solidFill>
                  <a:srgbClr val="16161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05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475488"/>
            <a:ext cx="51206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00" b="1" spc="180" kern="0" dirty="0">
                <a:solidFill>
                  <a:srgbClr val="D64B3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06 / INTERPRET</a:t>
            </a:r>
            <a:endParaRPr lang="en-US" sz="800" dirty="0"/>
          </a:p>
        </p:txBody>
      </p:sp>
      <p:sp>
        <p:nvSpPr>
          <p:cNvPr id="3" name="Shape 1"/>
          <p:cNvSpPr/>
          <p:nvPr/>
        </p:nvSpPr>
        <p:spPr>
          <a:xfrm>
            <a:off x="658368" y="868680"/>
            <a:ext cx="10863072" cy="0"/>
          </a:xfrm>
          <a:prstGeom prst="line">
            <a:avLst/>
          </a:prstGeom>
          <a:noFill/>
          <a:ln w="10160">
            <a:solidFill>
              <a:srgbClr val="D7D3C9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658368" y="1188720"/>
            <a:ext cx="2084832" cy="4572000"/>
          </a:xfrm>
          <a:prstGeom prst="rect">
            <a:avLst>
              <a:gd name="adj" fmla="val 2632"/>
            </a:avLst>
          </a:prstGeom>
          <a:solidFill>
            <a:srgbClr val="E8E5DE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914400" y="1572768"/>
            <a:ext cx="6400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spc="120" kern="0" dirty="0">
                <a:solidFill>
                  <a:srgbClr val="D64B3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REF.</a:t>
            </a:r>
            <a:endParaRPr lang="en-US" sz="700" dirty="0"/>
          </a:p>
        </p:txBody>
      </p:sp>
      <p:sp>
        <p:nvSpPr>
          <p:cNvPr id="6" name="Text 4"/>
          <p:cNvSpPr/>
          <p:nvPr/>
        </p:nvSpPr>
        <p:spPr>
          <a:xfrm>
            <a:off x="914400" y="2057400"/>
            <a:ext cx="1188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16161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06</a:t>
            </a:r>
            <a:endParaRPr lang="en-US" sz="3200" dirty="0"/>
          </a:p>
        </p:txBody>
      </p:sp>
      <p:sp>
        <p:nvSpPr>
          <p:cNvPr id="7" name="Text 5"/>
          <p:cNvSpPr/>
          <p:nvPr/>
        </p:nvSpPr>
        <p:spPr>
          <a:xfrm>
            <a:off x="914400" y="3977640"/>
            <a:ext cx="149047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100" b="1" dirty="0">
                <a:solidFill>
                  <a:srgbClr val="D64B3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95% CI</a:t>
            </a:r>
            <a:endParaRPr lang="en-US" sz="2100" dirty="0"/>
          </a:p>
        </p:txBody>
      </p:sp>
      <p:sp>
        <p:nvSpPr>
          <p:cNvPr id="8" name="Text 6"/>
          <p:cNvSpPr/>
          <p:nvPr/>
        </p:nvSpPr>
        <p:spPr>
          <a:xfrm>
            <a:off x="914400" y="4599432"/>
            <a:ext cx="144475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00" dirty="0">
                <a:solidFill>
                  <a:srgbClr val="626A7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show uncertainty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3429000" y="1353312"/>
            <a:ext cx="7242048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16161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effect supports the mechanism within a narrow setting</a:t>
            </a:r>
            <a:endParaRPr lang="en-US" sz="2800" dirty="0"/>
          </a:p>
        </p:txBody>
      </p:sp>
      <p:sp>
        <p:nvSpPr>
          <p:cNvPr id="10" name="Text 8"/>
          <p:cNvSpPr/>
          <p:nvPr/>
        </p:nvSpPr>
        <p:spPr>
          <a:xfrm>
            <a:off x="3456432" y="2816352"/>
            <a:ext cx="62636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50" dirty="0">
                <a:solidFill>
                  <a:srgbClr val="626A7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Separate observation, inference, practical meaning, alternative explanation, and uncertainty.</a:t>
            </a:r>
            <a:endParaRPr lang="en-US" sz="1250" dirty="0"/>
          </a:p>
        </p:txBody>
      </p:sp>
      <p:sp>
        <p:nvSpPr>
          <p:cNvPr id="11" name="Shape 9"/>
          <p:cNvSpPr/>
          <p:nvPr/>
        </p:nvSpPr>
        <p:spPr>
          <a:xfrm>
            <a:off x="3456432" y="4096512"/>
            <a:ext cx="6144768" cy="0"/>
          </a:xfrm>
          <a:prstGeom prst="line">
            <a:avLst/>
          </a:prstGeom>
          <a:noFill/>
          <a:ln w="12700">
            <a:solidFill>
              <a:srgbClr val="161616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3456432" y="4416552"/>
            <a:ext cx="4937760" cy="676656"/>
          </a:xfrm>
          <a:prstGeom prst="rect">
            <a:avLst>
              <a:gd name="adj" fmla="val 8108"/>
            </a:avLst>
          </a:prstGeom>
          <a:solidFill>
            <a:srgbClr val="E8E5DE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3456432" y="4416552"/>
            <a:ext cx="3383280" cy="676656"/>
          </a:xfrm>
          <a:prstGeom prst="roundRect">
            <a:avLst>
              <a:gd name="adj" fmla="val 8108"/>
            </a:avLst>
          </a:prstGeom>
          <a:solidFill>
            <a:srgbClr val="D64B3B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3611880" y="4636008"/>
            <a:ext cx="43434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spc="70" kern="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ESTIMATE / CONFIDENCE BAND</a:t>
            </a:r>
            <a:endParaRPr lang="en-US" sz="700" dirty="0"/>
          </a:p>
        </p:txBody>
      </p:sp>
      <p:sp>
        <p:nvSpPr>
          <p:cNvPr id="15" name="Text 13"/>
          <p:cNvSpPr/>
          <p:nvPr/>
        </p:nvSpPr>
        <p:spPr>
          <a:xfrm>
            <a:off x="658368" y="6492240"/>
            <a:ext cx="30632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50" b="1" spc="110" kern="0" dirty="0">
                <a:solidFill>
                  <a:srgbClr val="16161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/ ORIGINAL EDITABLE TEMPLATE</a:t>
            </a:r>
            <a:endParaRPr lang="en-US" sz="650" dirty="0"/>
          </a:p>
        </p:txBody>
      </p:sp>
      <p:sp>
        <p:nvSpPr>
          <p:cNvPr id="16" name="Text 14"/>
          <p:cNvSpPr/>
          <p:nvPr/>
        </p:nvSpPr>
        <p:spPr>
          <a:xfrm>
            <a:off x="10991088" y="6455664"/>
            <a:ext cx="530352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800" b="1" dirty="0">
                <a:solidFill>
                  <a:srgbClr val="16161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06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7F5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475488"/>
            <a:ext cx="51206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00" b="1" spc="180" kern="0" dirty="0">
                <a:solidFill>
                  <a:srgbClr val="D64B3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07 / CONTRIBUTION</a:t>
            </a:r>
            <a:endParaRPr lang="en-US" sz="800" dirty="0"/>
          </a:p>
        </p:txBody>
      </p:sp>
      <p:sp>
        <p:nvSpPr>
          <p:cNvPr id="3" name="Shape 1"/>
          <p:cNvSpPr/>
          <p:nvPr/>
        </p:nvSpPr>
        <p:spPr>
          <a:xfrm>
            <a:off x="658368" y="868680"/>
            <a:ext cx="10863072" cy="0"/>
          </a:xfrm>
          <a:prstGeom prst="line">
            <a:avLst/>
          </a:prstGeom>
          <a:noFill/>
          <a:ln w="10160">
            <a:solidFill>
              <a:srgbClr val="D7D3C9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658368" y="1188720"/>
            <a:ext cx="2084832" cy="4572000"/>
          </a:xfrm>
          <a:prstGeom prst="rect">
            <a:avLst>
              <a:gd name="adj" fmla="val 2632"/>
            </a:avLst>
          </a:prstGeom>
          <a:solidFill>
            <a:srgbClr val="E8E5DE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914400" y="1572768"/>
            <a:ext cx="6400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spc="120" kern="0" dirty="0">
                <a:solidFill>
                  <a:srgbClr val="D64B3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REF.</a:t>
            </a:r>
            <a:endParaRPr lang="en-US" sz="700" dirty="0"/>
          </a:p>
        </p:txBody>
      </p:sp>
      <p:sp>
        <p:nvSpPr>
          <p:cNvPr id="6" name="Text 4"/>
          <p:cNvSpPr/>
          <p:nvPr/>
        </p:nvSpPr>
        <p:spPr>
          <a:xfrm>
            <a:off x="914400" y="2057400"/>
            <a:ext cx="1188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16161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07</a:t>
            </a:r>
            <a:endParaRPr lang="en-US" sz="3200" dirty="0"/>
          </a:p>
        </p:txBody>
      </p:sp>
      <p:sp>
        <p:nvSpPr>
          <p:cNvPr id="7" name="Text 5"/>
          <p:cNvSpPr/>
          <p:nvPr/>
        </p:nvSpPr>
        <p:spPr>
          <a:xfrm>
            <a:off x="914400" y="3977640"/>
            <a:ext cx="149047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100" b="1" dirty="0">
                <a:solidFill>
                  <a:srgbClr val="D64B3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 claims</a:t>
            </a:r>
            <a:endParaRPr lang="en-US" sz="2100" dirty="0"/>
          </a:p>
        </p:txBody>
      </p:sp>
      <p:sp>
        <p:nvSpPr>
          <p:cNvPr id="8" name="Text 6"/>
          <p:cNvSpPr/>
          <p:nvPr/>
        </p:nvSpPr>
        <p:spPr>
          <a:xfrm>
            <a:off x="914400" y="4599432"/>
            <a:ext cx="144475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00" dirty="0">
                <a:solidFill>
                  <a:srgbClr val="626A7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supported here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3429000" y="1353312"/>
            <a:ext cx="7242048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16161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contribution is a measurable theory of ownership cues</a:t>
            </a:r>
            <a:endParaRPr lang="en-US" sz="2800" dirty="0"/>
          </a:p>
        </p:txBody>
      </p:sp>
      <p:sp>
        <p:nvSpPr>
          <p:cNvPr id="10" name="Text 8"/>
          <p:cNvSpPr/>
          <p:nvPr/>
        </p:nvSpPr>
        <p:spPr>
          <a:xfrm>
            <a:off x="3456432" y="2816352"/>
            <a:ext cx="62636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50" dirty="0">
                <a:solidFill>
                  <a:srgbClr val="626A7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Close with theory, practice, limitations, replication, open questions, and the defended claim.</a:t>
            </a:r>
            <a:endParaRPr lang="en-US" sz="1250" dirty="0"/>
          </a:p>
        </p:txBody>
      </p:sp>
      <p:sp>
        <p:nvSpPr>
          <p:cNvPr id="11" name="Shape 9"/>
          <p:cNvSpPr/>
          <p:nvPr/>
        </p:nvSpPr>
        <p:spPr>
          <a:xfrm>
            <a:off x="3456432" y="4096512"/>
            <a:ext cx="6144768" cy="0"/>
          </a:xfrm>
          <a:prstGeom prst="line">
            <a:avLst/>
          </a:prstGeom>
          <a:noFill/>
          <a:ln w="12700">
            <a:solidFill>
              <a:srgbClr val="161616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3456432" y="4416552"/>
            <a:ext cx="4937760" cy="676656"/>
          </a:xfrm>
          <a:prstGeom prst="rect">
            <a:avLst>
              <a:gd name="adj" fmla="val 8108"/>
            </a:avLst>
          </a:prstGeom>
          <a:solidFill>
            <a:srgbClr val="E8E5DE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3456432" y="4416552"/>
            <a:ext cx="3977640" cy="676656"/>
          </a:xfrm>
          <a:prstGeom prst="roundRect">
            <a:avLst>
              <a:gd name="adj" fmla="val 8108"/>
            </a:avLst>
          </a:prstGeom>
          <a:solidFill>
            <a:srgbClr val="D64B3B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3611880" y="4636008"/>
            <a:ext cx="43434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spc="70" kern="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ESTIMATE / CONFIDENCE BAND</a:t>
            </a:r>
            <a:endParaRPr lang="en-US" sz="700" dirty="0"/>
          </a:p>
        </p:txBody>
      </p:sp>
      <p:sp>
        <p:nvSpPr>
          <p:cNvPr id="15" name="Text 13"/>
          <p:cNvSpPr/>
          <p:nvPr/>
        </p:nvSpPr>
        <p:spPr>
          <a:xfrm>
            <a:off x="658368" y="6492240"/>
            <a:ext cx="30632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50" b="1" spc="110" kern="0" dirty="0">
                <a:solidFill>
                  <a:srgbClr val="16161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/ ORIGINAL EDITABLE TEMPLATE</a:t>
            </a:r>
            <a:endParaRPr lang="en-US" sz="650" dirty="0"/>
          </a:p>
        </p:txBody>
      </p:sp>
      <p:sp>
        <p:nvSpPr>
          <p:cNvPr id="16" name="Text 14"/>
          <p:cNvSpPr/>
          <p:nvPr/>
        </p:nvSpPr>
        <p:spPr>
          <a:xfrm>
            <a:off x="10991088" y="6455664"/>
            <a:ext cx="530352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800" b="1" dirty="0">
                <a:solidFill>
                  <a:srgbClr val="16161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07</a:t>
            </a:r>
            <a:endParaRPr lang="en-US" sz="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>FreeAIPPT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Monochrome Thesis Defense</dc:title>
  <dc:subject>Original editable PowerPoint template</dc:subject>
  <dc:creator>FreeAIPPT</dc:creator>
  <cp:lastModifiedBy>FreeAIPPT</cp:lastModifiedBy>
  <cp:revision>1</cp:revision>
  <dcterms:created xsi:type="dcterms:W3CDTF">2026-09-10T08:30:33Z</dcterms:created>
  <dcterms:modified xsi:type="dcterms:W3CDTF">2026-09-10T08:30:33Z</dcterms:modified>
</cp:coreProperties>
</file>