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280160"/>
            <a:ext cx="5303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a reliable service window to every gathering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3218688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company story connecting brand promise, menu focus, mobile operations, route planning, proof, controls, and booking fit.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5074920" cy="5440680"/>
          </a:xfrm>
          <a:prstGeom prst="roundRect">
            <a:avLst>
              <a:gd name="adj" fmla="val 901"/>
            </a:avLst>
          </a:prstGeom>
          <a:solidFill>
            <a:srgbClr val="173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0" y="731520"/>
            <a:ext cx="643509" cy="566928"/>
          </a:xfrm>
          <a:prstGeom prst="rect">
            <a:avLst>
              <a:gd name="adj" fmla="val 8065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035165" y="731520"/>
            <a:ext cx="643509" cy="566928"/>
          </a:xfrm>
          <a:prstGeom prst="rect">
            <a:avLst>
              <a:gd name="adj" fmla="val 8065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669530" y="731520"/>
            <a:ext cx="643509" cy="566928"/>
          </a:xfrm>
          <a:prstGeom prst="rect">
            <a:avLst>
              <a:gd name="adj" fmla="val 8065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303895" y="731520"/>
            <a:ext cx="643509" cy="566928"/>
          </a:xfrm>
          <a:prstGeom prst="rect">
            <a:avLst>
              <a:gd name="adj" fmla="val 8065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938260" y="731520"/>
            <a:ext cx="643509" cy="566928"/>
          </a:xfrm>
          <a:prstGeom prst="rect">
            <a:avLst>
              <a:gd name="adj" fmla="val 8065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72625" y="731520"/>
            <a:ext cx="643509" cy="566928"/>
          </a:xfrm>
          <a:prstGeom prst="rect">
            <a:avLst>
              <a:gd name="adj" fmla="val 8065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06990" y="731520"/>
            <a:ext cx="643509" cy="566928"/>
          </a:xfrm>
          <a:prstGeom prst="rect">
            <a:avLst>
              <a:gd name="adj" fmla="val 8065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841355" y="731520"/>
            <a:ext cx="643509" cy="566928"/>
          </a:xfrm>
          <a:prstGeom prst="rect">
            <a:avLst>
              <a:gd name="adj" fmla="val 8065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48272" y="1645920"/>
            <a:ext cx="4379976" cy="3904488"/>
          </a:xfrm>
          <a:prstGeom prst="roundRect">
            <a:avLst>
              <a:gd name="adj" fmla="val 1171"/>
            </a:avLst>
          </a:prstGeom>
          <a:solidFill>
            <a:srgbClr val="FFF9EC"/>
          </a:solidFill>
          <a:ln w="15240">
            <a:solidFill>
              <a:srgbClr val="E8AF3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95160" y="1993392"/>
            <a:ext cx="2638958" cy="438912"/>
          </a:xfrm>
          <a:prstGeom prst="roundRect">
            <a:avLst>
              <a:gd name="adj" fmla="val 10417"/>
            </a:avLst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78040" y="2157984"/>
            <a:ext cx="213146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RAIL / 1</a:t>
            </a:r>
            <a:endParaRPr lang="en-US" sz="600" dirty="0"/>
          </a:p>
        </p:txBody>
      </p:sp>
      <p:sp>
        <p:nvSpPr>
          <p:cNvPr id="17" name="Shape 15"/>
          <p:cNvSpPr/>
          <p:nvPr/>
        </p:nvSpPr>
        <p:spPr>
          <a:xfrm>
            <a:off x="7004304" y="2770632"/>
            <a:ext cx="857250" cy="1024128"/>
          </a:xfrm>
          <a:prstGeom prst="roundRect">
            <a:avLst>
              <a:gd name="adj" fmla="val 5333"/>
            </a:avLst>
          </a:prstGeom>
          <a:solidFill>
            <a:srgbClr val="F1E4C3"/>
          </a:solidFill>
          <a:ln w="10160">
            <a:solidFill>
              <a:srgbClr val="D95D4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232904" y="299923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941564" y="2770632"/>
            <a:ext cx="857250" cy="1024128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70164" y="2999232"/>
            <a:ext cx="310896" cy="310896"/>
          </a:xfrm>
          <a:prstGeom prst="ellipse">
            <a:avLst/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878824" y="2770632"/>
            <a:ext cx="857250" cy="1024128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07424" y="2999232"/>
            <a:ext cx="310896" cy="310896"/>
          </a:xfrm>
          <a:prstGeom prst="ellipse">
            <a:avLst/>
          </a:prstGeom>
          <a:solidFill>
            <a:srgbClr val="55A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816084" y="2770632"/>
            <a:ext cx="857250" cy="1024128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044684" y="299923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720840" y="5733288"/>
            <a:ext cx="4434840" cy="0"/>
          </a:xfrm>
          <a:prstGeom prst="line">
            <a:avLst/>
          </a:prstGeom>
          <a:noFill/>
          <a:ln w="25400">
            <a:solidFill>
              <a:srgbClr val="D95D47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76656" y="4892040"/>
            <a:ext cx="4709160" cy="530352"/>
          </a:xfrm>
          <a:prstGeom prst="roundRect">
            <a:avLst>
              <a:gd name="adj" fmla="val 8621"/>
            </a:avLst>
          </a:prstGeom>
          <a:solidFill>
            <a:srgbClr val="F1E4C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5256" y="5093208"/>
            <a:ext cx="4251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PROMISE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73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20547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3696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6846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9995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3145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86294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39444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92593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52944" y="2057400"/>
            <a:ext cx="3557016" cy="3355848"/>
          </a:xfrm>
          <a:prstGeom prst="roundRect">
            <a:avLst>
              <a:gd name="adj" fmla="val 1362"/>
            </a:avLst>
          </a:prstGeom>
          <a:solidFill>
            <a:srgbClr val="FFF9EC"/>
          </a:solidFill>
          <a:ln w="15240">
            <a:solidFill>
              <a:srgbClr val="E8AF3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99832" y="2404872"/>
            <a:ext cx="2211019" cy="438912"/>
          </a:xfrm>
          <a:prstGeom prst="roundRect">
            <a:avLst>
              <a:gd name="adj" fmla="val 10417"/>
            </a:avLst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82712" y="2569464"/>
            <a:ext cx="1785823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RAIL / 2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780897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37576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4049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1E4C3"/>
          </a:solidFill>
          <a:ln w="10160">
            <a:solidFill>
              <a:srgbClr val="D95D4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769096" y="3410712"/>
            <a:ext cx="310896" cy="310896"/>
          </a:xfrm>
          <a:prstGeom prst="ellipse">
            <a:avLst/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27201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500616" y="3410712"/>
            <a:ext cx="310896" cy="310896"/>
          </a:xfrm>
          <a:prstGeom prst="ellipse">
            <a:avLst/>
          </a:prstGeom>
          <a:solidFill>
            <a:srgbClr val="55A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00353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232136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525512" y="5596128"/>
            <a:ext cx="3611880" cy="0"/>
          </a:xfrm>
          <a:prstGeom prst="line">
            <a:avLst/>
          </a:prstGeom>
          <a:noFill/>
          <a:ln w="25400">
            <a:solidFill>
              <a:srgbClr val="D95D4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 service can still feel considered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the fictional company purpose, customer occasion, operating principles, service boundary, and differentiator.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E8AF3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years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profile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MENU SYSTEM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73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8986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72135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5285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8434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1584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733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7883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" y="2057400"/>
            <a:ext cx="3557016" cy="3355848"/>
          </a:xfrm>
          <a:prstGeom prst="roundRect">
            <a:avLst>
              <a:gd name="adj" fmla="val 1362"/>
            </a:avLst>
          </a:prstGeom>
          <a:solidFill>
            <a:srgbClr val="FFF9EC"/>
          </a:solidFill>
          <a:ln w="15240">
            <a:solidFill>
              <a:srgbClr val="E8AF3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52728" y="2404872"/>
            <a:ext cx="2211019" cy="438912"/>
          </a:xfrm>
          <a:prstGeom prst="roundRect">
            <a:avLst>
              <a:gd name="adj" fmla="val 10417"/>
            </a:avLst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35608" y="2569464"/>
            <a:ext cx="1785823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RAIL / 3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126187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490472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9339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21992" y="3410712"/>
            <a:ext cx="310896" cy="310896"/>
          </a:xfrm>
          <a:prstGeom prst="ellipse">
            <a:avLst/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2491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1E4C3"/>
          </a:solidFill>
          <a:ln w="10160">
            <a:solidFill>
              <a:srgbClr val="D95D4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953512" y="3410712"/>
            <a:ext cx="310896" cy="310896"/>
          </a:xfrm>
          <a:prstGeom prst="ellipse">
            <a:avLst/>
          </a:prstGeom>
          <a:solidFill>
            <a:srgbClr val="55A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45643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685032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78408" y="5596128"/>
            <a:ext cx="3611880" cy="0"/>
          </a:xfrm>
          <a:prstGeom prst="line">
            <a:avLst/>
          </a:prstGeom>
          <a:noFill/>
          <a:ln w="25400">
            <a:solidFill>
              <a:srgbClr val="D95D4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focused menu protects speed and quality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core items, seasonal rotation, dietary information, prep logic, sourcing rules, and substitution policy.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E8AF3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OPERATIONS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73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20547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3696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6846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9995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3145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86294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39444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92593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52944" y="2057400"/>
            <a:ext cx="3557016" cy="3355848"/>
          </a:xfrm>
          <a:prstGeom prst="roundRect">
            <a:avLst>
              <a:gd name="adj" fmla="val 1362"/>
            </a:avLst>
          </a:prstGeom>
          <a:solidFill>
            <a:srgbClr val="FFF9EC"/>
          </a:solidFill>
          <a:ln w="15240">
            <a:solidFill>
              <a:srgbClr val="E8AF3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99832" y="2404872"/>
            <a:ext cx="2211019" cy="438912"/>
          </a:xfrm>
          <a:prstGeom prst="roundRect">
            <a:avLst>
              <a:gd name="adj" fmla="val 10417"/>
            </a:avLst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82712" y="2569464"/>
            <a:ext cx="1785823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RAIL / 4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780897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37576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4049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769096" y="3410712"/>
            <a:ext cx="310896" cy="310896"/>
          </a:xfrm>
          <a:prstGeom prst="ellipse">
            <a:avLst/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27201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500616" y="3410712"/>
            <a:ext cx="310896" cy="310896"/>
          </a:xfrm>
          <a:prstGeom prst="ellipse">
            <a:avLst/>
          </a:prstGeom>
          <a:solidFill>
            <a:srgbClr val="55A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00353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1E4C3"/>
          </a:solidFill>
          <a:ln w="10160">
            <a:solidFill>
              <a:srgbClr val="D95D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232136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525512" y="5596128"/>
            <a:ext cx="3611880" cy="0"/>
          </a:xfrm>
          <a:prstGeom prst="line">
            <a:avLst/>
          </a:prstGeom>
          <a:noFill/>
          <a:ln w="25400">
            <a:solidFill>
              <a:srgbClr val="D95D4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kitchen runs through repeatable stations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prep, load, setup, order, cook, handoff, close, cleaning, and exception ownership.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E8AF3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stations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workflow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ROUTE MODEL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73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8986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72135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5285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8434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1584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733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7883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" y="2057400"/>
            <a:ext cx="3557016" cy="3355848"/>
          </a:xfrm>
          <a:prstGeom prst="roundRect">
            <a:avLst>
              <a:gd name="adj" fmla="val 1362"/>
            </a:avLst>
          </a:prstGeom>
          <a:solidFill>
            <a:srgbClr val="FFF9EC"/>
          </a:solidFill>
          <a:ln w="15240">
            <a:solidFill>
              <a:srgbClr val="E8AF3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52728" y="2404872"/>
            <a:ext cx="2211019" cy="438912"/>
          </a:xfrm>
          <a:prstGeom prst="roundRect">
            <a:avLst>
              <a:gd name="adj" fmla="val 10417"/>
            </a:avLst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35608" y="2569464"/>
            <a:ext cx="1785823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RAIL / 5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126187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1E4C3"/>
          </a:solidFill>
          <a:ln w="10160">
            <a:solidFill>
              <a:srgbClr val="D95D4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490472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9339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21992" y="3410712"/>
            <a:ext cx="310896" cy="310896"/>
          </a:xfrm>
          <a:prstGeom prst="ellipse">
            <a:avLst/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2491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953512" y="3410712"/>
            <a:ext cx="310896" cy="310896"/>
          </a:xfrm>
          <a:prstGeom prst="ellipse">
            <a:avLst/>
          </a:prstGeom>
          <a:solidFill>
            <a:srgbClr val="55A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45643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685032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78408" y="5596128"/>
            <a:ext cx="3611880" cy="0"/>
          </a:xfrm>
          <a:prstGeom prst="line">
            <a:avLst/>
          </a:prstGeom>
          <a:noFill/>
          <a:ln w="25400">
            <a:solidFill>
              <a:srgbClr val="D95D4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Locations are selected around demand and service capacity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regular stops, event bookings, travel radius, permits, utilities, volume, and scheduling rules.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E8AF3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PROOF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73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20547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3696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6846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9995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3145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86294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39444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92593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52944" y="2057400"/>
            <a:ext cx="3557016" cy="3355848"/>
          </a:xfrm>
          <a:prstGeom prst="roundRect">
            <a:avLst>
              <a:gd name="adj" fmla="val 1362"/>
            </a:avLst>
          </a:prstGeom>
          <a:solidFill>
            <a:srgbClr val="FFF9EC"/>
          </a:solidFill>
          <a:ln w="15240">
            <a:solidFill>
              <a:srgbClr val="E8AF3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99832" y="2404872"/>
            <a:ext cx="2211019" cy="438912"/>
          </a:xfrm>
          <a:prstGeom prst="roundRect">
            <a:avLst>
              <a:gd name="adj" fmla="val 10417"/>
            </a:avLst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82712" y="2569464"/>
            <a:ext cx="1785823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RAIL / 6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780897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37576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4049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1E4C3"/>
          </a:solidFill>
          <a:ln w="10160">
            <a:solidFill>
              <a:srgbClr val="D95D4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769096" y="3410712"/>
            <a:ext cx="310896" cy="310896"/>
          </a:xfrm>
          <a:prstGeom prst="ellipse">
            <a:avLst/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27201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500616" y="3410712"/>
            <a:ext cx="310896" cy="310896"/>
          </a:xfrm>
          <a:prstGeom prst="ellipse">
            <a:avLst/>
          </a:prstGeom>
          <a:solidFill>
            <a:srgbClr val="55A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00353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232136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525512" y="5596128"/>
            <a:ext cx="3611880" cy="0"/>
          </a:xfrm>
          <a:prstGeom prst="line">
            <a:avLst/>
          </a:prstGeom>
          <a:noFill/>
          <a:ln w="25400">
            <a:solidFill>
              <a:srgbClr val="D95D4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 evidence belongs beside the story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placeholder event volume, wait time, repeat booking, satisfaction, measurement period, and known limitations.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E8AF3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min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median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TEAM &amp; CONTROL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73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8986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72135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5285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8434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1584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7338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78833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5840" y="2057400"/>
            <a:ext cx="3557016" cy="3355848"/>
          </a:xfrm>
          <a:prstGeom prst="roundRect">
            <a:avLst>
              <a:gd name="adj" fmla="val 1362"/>
            </a:avLst>
          </a:prstGeom>
          <a:solidFill>
            <a:srgbClr val="FFF9EC"/>
          </a:solidFill>
          <a:ln w="15240">
            <a:solidFill>
              <a:srgbClr val="E8AF3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252728" y="2404872"/>
            <a:ext cx="2211019" cy="438912"/>
          </a:xfrm>
          <a:prstGeom prst="roundRect">
            <a:avLst>
              <a:gd name="adj" fmla="val 10417"/>
            </a:avLst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35608" y="2569464"/>
            <a:ext cx="1785823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RAIL / 7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126187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490472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99339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21992" y="3410712"/>
            <a:ext cx="310896" cy="310896"/>
          </a:xfrm>
          <a:prstGeom prst="ellipse">
            <a:avLst/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72491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1E4C3"/>
          </a:solidFill>
          <a:ln w="10160">
            <a:solidFill>
              <a:srgbClr val="D95D4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953512" y="3410712"/>
            <a:ext cx="310896" cy="310896"/>
          </a:xfrm>
          <a:prstGeom prst="ellipse">
            <a:avLst/>
          </a:prstGeom>
          <a:solidFill>
            <a:srgbClr val="55A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456432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685032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78408" y="5596128"/>
            <a:ext cx="3611880" cy="0"/>
          </a:xfrm>
          <a:prstGeom prst="line">
            <a:avLst/>
          </a:prstGeom>
          <a:noFill/>
          <a:ln w="25400">
            <a:solidFill>
              <a:srgbClr val="D95D4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Named owners protect food safety and guest experience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accountable roles, training, temperature checks, allergens, maintenance, escalation, and review cadence.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E8AF3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9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FIT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173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20547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3696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6846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9995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3145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86294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394442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925937" y="1143000"/>
            <a:ext cx="540639" cy="566928"/>
          </a:xfrm>
          <a:prstGeom prst="rect">
            <a:avLst>
              <a:gd name="adj" fmla="val 8457"/>
            </a:avLst>
          </a:prstGeom>
          <a:solidFill>
            <a:srgbClr val="FFF9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52944" y="2057400"/>
            <a:ext cx="3557016" cy="3355848"/>
          </a:xfrm>
          <a:prstGeom prst="roundRect">
            <a:avLst>
              <a:gd name="adj" fmla="val 1362"/>
            </a:avLst>
          </a:prstGeom>
          <a:solidFill>
            <a:srgbClr val="FFF9EC"/>
          </a:solidFill>
          <a:ln w="15240">
            <a:solidFill>
              <a:srgbClr val="E8AF3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99832" y="2404872"/>
            <a:ext cx="2211019" cy="438912"/>
          </a:xfrm>
          <a:prstGeom prst="roundRect">
            <a:avLst>
              <a:gd name="adj" fmla="val 10417"/>
            </a:avLst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82712" y="2569464"/>
            <a:ext cx="1785823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RAIL / 8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780897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37576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4049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769096" y="3410712"/>
            <a:ext cx="310896" cy="310896"/>
          </a:xfrm>
          <a:prstGeom prst="ellipse">
            <a:avLst/>
          </a:prstGeom>
          <a:solidFill>
            <a:srgbClr val="E8AF3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27201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0160">
            <a:solidFill>
              <a:srgbClr val="C9D2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500616" y="3410712"/>
            <a:ext cx="310896" cy="310896"/>
          </a:xfrm>
          <a:prstGeom prst="ellipse">
            <a:avLst/>
          </a:prstGeom>
          <a:solidFill>
            <a:srgbClr val="55A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003536" y="3182112"/>
            <a:ext cx="651510" cy="1024128"/>
          </a:xfrm>
          <a:prstGeom prst="roundRect">
            <a:avLst>
              <a:gd name="adj" fmla="val 7018"/>
            </a:avLst>
          </a:prstGeom>
          <a:solidFill>
            <a:srgbClr val="F1E4C3"/>
          </a:solidFill>
          <a:ln w="10160">
            <a:solidFill>
              <a:srgbClr val="D95D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232136" y="3410712"/>
            <a:ext cx="310896" cy="310896"/>
          </a:xfrm>
          <a:prstGeom prst="ellipse">
            <a:avLst/>
          </a:prstGeom>
          <a:solidFill>
            <a:srgbClr val="D95D4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525512" y="5596128"/>
            <a:ext cx="3611880" cy="0"/>
          </a:xfrm>
          <a:prstGeom prst="line">
            <a:avLst/>
          </a:prstGeom>
          <a:noFill/>
          <a:ln w="25400">
            <a:solidFill>
              <a:srgbClr val="D95D4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Book the truck where the operating model can succeed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event type, guest range, site needs, lead time, package, owner, and a clear next step.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E8AF3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8AF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80–240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guests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3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Kitchen Company Profile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