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23A6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7150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validation the center of the pitch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676656" y="3273552"/>
            <a:ext cx="53949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device story connecting workflow need, verification, safety, market entry, economics, and the next evidence gate.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784848" y="1024128"/>
            <a:ext cx="4709160" cy="5001768"/>
          </a:xfrm>
          <a:prstGeom prst="rect">
            <a:avLst>
              <a:gd name="adj" fmla="val 971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04888" y="859536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86016" y="1426464"/>
            <a:ext cx="4306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V0</a:t>
            </a:r>
            <a:endParaRPr lang="en-US" sz="650" dirty="0"/>
          </a:p>
        </p:txBody>
      </p:sp>
      <p:sp>
        <p:nvSpPr>
          <p:cNvPr id="8" name="Shape 6"/>
          <p:cNvSpPr/>
          <p:nvPr/>
        </p:nvSpPr>
        <p:spPr>
          <a:xfrm>
            <a:off x="7040880" y="1847088"/>
            <a:ext cx="4197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223760" y="197510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543800" y="2039112"/>
            <a:ext cx="3383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040880" y="2414016"/>
            <a:ext cx="4197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223760" y="2542032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543800" y="2606040"/>
            <a:ext cx="3383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40880" y="2980944"/>
            <a:ext cx="4197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223760" y="3108960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543800" y="3172968"/>
            <a:ext cx="3383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040880" y="3547872"/>
            <a:ext cx="4197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223760" y="367588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43800" y="3739896"/>
            <a:ext cx="3383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040880" y="4114800"/>
            <a:ext cx="4197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223760" y="4242816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543800" y="4306824"/>
            <a:ext cx="3383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259568" y="5404104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0405872" y="5522976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5" name="Shape 23"/>
          <p:cNvSpPr/>
          <p:nvPr/>
        </p:nvSpPr>
        <p:spPr>
          <a:xfrm>
            <a:off x="676656" y="4956048"/>
            <a:ext cx="4937760" cy="530352"/>
          </a:xfrm>
          <a:prstGeom prst="roundRect">
            <a:avLst>
              <a:gd name="adj" fmla="val 8621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14400" y="5157216"/>
            <a:ext cx="444398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8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6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UNMET NEED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delay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fragile workflow creates avoidable delay and uncertainty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fictional user, setting, current sequence, failure point, consequence, and claim boundary.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V1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1632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DEVICE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signals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concept supports one bounded clinical task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intended use, operator, inputs, output, environment, exclusions, and human decision role.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V2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VERIFY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tests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protocol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requirement ends in an observable test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requirements, test methods, samples, environments, pass criteria, exceptions, and owners.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V3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1632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SAFETY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signals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controls remain visible across the lifecycle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hazards, mitigations, usability, monitoring, traceability, escalation, and residual uncertainty.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V4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ENTRY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sites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beachhead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 where workflow pain and evaluation access overlap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first site, buyer, user, procurement path, evaluation window, and expansion trigger.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V5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16324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EVIDENCE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signals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editable framework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Report what was tested—not what is merely hoped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 fictional prototype observations, limitations, open questions, confidence, and next experiment.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V6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0" cy="6858000"/>
          </a:xfrm>
          <a:prstGeom prst="rect">
            <a:avLst>
              <a:gd name="adj" fmla="val 2381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658368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75488" y="1353312"/>
            <a:ext cx="5303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ASK</a:t>
            </a:r>
            <a:endParaRPr lang="en-US" sz="700" dirty="0"/>
          </a:p>
        </p:txBody>
      </p:sp>
      <p:sp>
        <p:nvSpPr>
          <p:cNvPr id="5" name="Text 3"/>
          <p:cNvSpPr/>
          <p:nvPr/>
        </p:nvSpPr>
        <p:spPr>
          <a:xfrm>
            <a:off x="475488" y="5065776"/>
            <a:ext cx="1097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$3.1M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475488" y="5559552"/>
            <a:ext cx="1051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4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placeholder raise</a:t>
            </a:r>
            <a:endParaRPr lang="en-US" sz="640" dirty="0"/>
          </a:p>
        </p:txBody>
      </p:sp>
      <p:sp>
        <p:nvSpPr>
          <p:cNvPr id="7" name="Text 5"/>
          <p:cNvSpPr/>
          <p:nvPr/>
        </p:nvSpPr>
        <p:spPr>
          <a:xfrm>
            <a:off x="2450592" y="749808"/>
            <a:ext cx="8778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Raise to complete verification and prepare the next gate</a:t>
            </a:r>
            <a:endParaRPr lang="en-US" sz="2900" dirty="0"/>
          </a:p>
        </p:txBody>
      </p:sp>
      <p:sp>
        <p:nvSpPr>
          <p:cNvPr id="8" name="Text 6"/>
          <p:cNvSpPr/>
          <p:nvPr/>
        </p:nvSpPr>
        <p:spPr>
          <a:xfrm>
            <a:off x="2468880" y="2084832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dirty="0">
                <a:solidFill>
                  <a:srgbClr val="63706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illustrative amount, runway, product work, quality system, study plan, hiring, and milestones.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487168" y="3108960"/>
            <a:ext cx="8138160" cy="2624328"/>
          </a:xfrm>
          <a:prstGeom prst="rect">
            <a:avLst>
              <a:gd name="adj" fmla="val 1742"/>
            </a:avLst>
          </a:prstGeom>
          <a:solidFill>
            <a:srgbClr val="FFFFFF"/>
          </a:solidFill>
          <a:ln w="10160">
            <a:solidFill>
              <a:srgbClr val="AFC4C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07208" y="2944368"/>
            <a:ext cx="1143000" cy="384048"/>
          </a:xfrm>
          <a:prstGeom prst="roundRect">
            <a:avLst>
              <a:gd name="adj" fmla="val 11905"/>
            </a:avLst>
          </a:prstGeom>
          <a:solidFill>
            <a:srgbClr val="23A6C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688336" y="3511296"/>
            <a:ext cx="77358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50" b="1" spc="80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TEST DOSSIER / V7</a:t>
            </a:r>
            <a:endParaRPr lang="en-US" sz="650" dirty="0"/>
          </a:p>
        </p:txBody>
      </p:sp>
      <p:sp>
        <p:nvSpPr>
          <p:cNvPr id="12" name="Shape 10"/>
          <p:cNvSpPr/>
          <p:nvPr/>
        </p:nvSpPr>
        <p:spPr>
          <a:xfrm>
            <a:off x="2743200" y="3931920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26080" y="4059936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246120" y="4123944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0" y="4498848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0" y="4626864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246120" y="4690872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0" y="5065776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E1F2F3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926080" y="5193792"/>
            <a:ext cx="128016" cy="128016"/>
          </a:xfrm>
          <a:prstGeom prst="ellipse">
            <a:avLst/>
          </a:prstGeom>
          <a:solidFill>
            <a:srgbClr val="88C66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246120" y="5257800"/>
            <a:ext cx="6812280" cy="0"/>
          </a:xfrm>
          <a:prstGeom prst="line">
            <a:avLst/>
          </a:prstGeom>
          <a:noFill/>
          <a:ln w="13970">
            <a:solidFill>
              <a:srgbClr val="F27A48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743200" y="5632704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26080" y="5760720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246120" y="5824728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743200" y="6199632"/>
            <a:ext cx="7626096" cy="384048"/>
          </a:xfrm>
          <a:prstGeom prst="roundRect">
            <a:avLst>
              <a:gd name="adj" fmla="val 11905"/>
            </a:avLst>
          </a:prstGeom>
          <a:solidFill>
            <a:srgbClr val="F5F7F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926080" y="6327648"/>
            <a:ext cx="128016" cy="128016"/>
          </a:xfrm>
          <a:prstGeom prst="ellipse">
            <a:avLst/>
          </a:prstGeom>
          <a:solidFill>
            <a:srgbClr val="CAD5D5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246120" y="6391656"/>
            <a:ext cx="6812280" cy="0"/>
          </a:xfrm>
          <a:prstGeom prst="line">
            <a:avLst/>
          </a:prstGeom>
          <a:noFill/>
          <a:ln w="13970">
            <a:solidFill>
              <a:srgbClr val="B8C6C7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90888" y="5111496"/>
            <a:ext cx="960120" cy="329184"/>
          </a:xfrm>
          <a:prstGeom prst="roundRect">
            <a:avLst>
              <a:gd name="adj" fmla="val 13889"/>
            </a:avLst>
          </a:prstGeom>
          <a:solidFill>
            <a:srgbClr val="F27A4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9537192" y="5230368"/>
            <a:ext cx="658368" cy="1005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VERIFY</a:t>
            </a:r>
            <a:endParaRPr lang="en-US" sz="580" dirty="0"/>
          </a:p>
        </p:txBody>
      </p:sp>
      <p:sp>
        <p:nvSpPr>
          <p:cNvPr id="29" name="Text 27"/>
          <p:cNvSpPr/>
          <p:nvPr/>
        </p:nvSpPr>
        <p:spPr>
          <a:xfrm>
            <a:off x="530352" y="6473952"/>
            <a:ext cx="3200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10" b="1" spc="85" kern="0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10" dirty="0"/>
          </a:p>
        </p:txBody>
      </p:sp>
      <p:sp>
        <p:nvSpPr>
          <p:cNvPr id="30" name="Text 28"/>
          <p:cNvSpPr/>
          <p:nvPr/>
        </p:nvSpPr>
        <p:spPr>
          <a:xfrm>
            <a:off x="11018520" y="6446520"/>
            <a:ext cx="502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20" b="1" dirty="0">
                <a:solidFill>
                  <a:srgbClr val="1632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Device Validation Pitch Deck</dc:title>
  <dc:subject>Original editable PowerPoint template</dc:subject>
  <dc:creator>FreeAIPPT</dc:creator>
  <cp:lastModifiedBy>FreeAIPPT</cp:lastModifiedBy>
  <cp:revision>1</cp:revision>
  <dcterms:created xsi:type="dcterms:W3CDTF">2026-09-11T21:35:06Z</dcterms:created>
  <dcterms:modified xsi:type="dcterms:W3CDTF">2026-09-11T21:35:06Z</dcterms:modified>
</cp:coreProperties>
</file>