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D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635240" y="-1188720"/>
            <a:ext cx="5760720" cy="5760720"/>
          </a:xfrm>
          <a:prstGeom prst="ellipse">
            <a:avLst/>
          </a:prstGeom>
          <a:solidFill>
            <a:srgbClr val="6C4BFF">
              <a:alpha val="94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869680" y="182880"/>
            <a:ext cx="2834640" cy="2834640"/>
          </a:xfrm>
          <a:prstGeom prst="ellipse">
            <a:avLst/>
          </a:prstGeom>
          <a:solidFill>
            <a:srgbClr val="37D8C5">
              <a:alpha val="90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555480" y="1234440"/>
            <a:ext cx="1280160" cy="1280160"/>
          </a:xfrm>
          <a:prstGeom prst="ellipse">
            <a:avLst/>
          </a:prstGeom>
          <a:solidFill>
            <a:srgbClr val="211A46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58368" y="594360"/>
            <a:ext cx="1463040" cy="91440"/>
          </a:xfrm>
          <a:prstGeom prst="rect">
            <a:avLst>
              <a:gd name="adj" fmla="val 60000"/>
            </a:avLst>
          </a:prstGeom>
          <a:solidFill>
            <a:srgbClr val="37D8C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85800" y="822960"/>
            <a:ext cx="3017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211A4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GROWTH SYSTEM / 2026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658368" y="1600200"/>
            <a:ext cx="68580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4500" b="1" dirty="0">
                <a:solidFill>
                  <a:srgbClr val="211A4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Marketing Plan</a:t>
            </a:r>
            <a:endParaRPr lang="en-US" sz="4500" dirty="0"/>
          </a:p>
        </p:txBody>
      </p:sp>
      <p:sp>
        <p:nvSpPr>
          <p:cNvPr id="8" name="Text 6"/>
          <p:cNvSpPr/>
          <p:nvPr/>
        </p:nvSpPr>
        <p:spPr>
          <a:xfrm>
            <a:off x="685800" y="2971800"/>
            <a:ext cx="5760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625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audience, one promise, measurable learning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685800" y="5074920"/>
            <a:ext cx="1627632" cy="475488"/>
          </a:xfrm>
          <a:prstGeom prst="roundRect">
            <a:avLst>
              <a:gd name="adj" fmla="val 11538"/>
            </a:avLst>
          </a:prstGeom>
          <a:solidFill>
            <a:srgbClr val="F2EF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50392" y="5230368"/>
            <a:ext cx="129844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110" kern="0" dirty="0">
                <a:solidFill>
                  <a:srgbClr val="211A4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AUDIENCE</a:t>
            </a:r>
            <a:endParaRPr lang="en-US" sz="700" dirty="0"/>
          </a:p>
        </p:txBody>
      </p:sp>
      <p:sp>
        <p:nvSpPr>
          <p:cNvPr id="11" name="Shape 9"/>
          <p:cNvSpPr/>
          <p:nvPr/>
        </p:nvSpPr>
        <p:spPr>
          <a:xfrm>
            <a:off x="2532888" y="5074920"/>
            <a:ext cx="1627632" cy="475488"/>
          </a:xfrm>
          <a:prstGeom prst="roundRect">
            <a:avLst>
              <a:gd name="adj" fmla="val 11538"/>
            </a:avLst>
          </a:prstGeom>
          <a:solidFill>
            <a:srgbClr val="E9FAF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2697480" y="5230368"/>
            <a:ext cx="129844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110" kern="0" dirty="0">
                <a:solidFill>
                  <a:srgbClr val="211A4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PROMISE</a:t>
            </a:r>
            <a:endParaRPr lang="en-US" sz="700" dirty="0"/>
          </a:p>
        </p:txBody>
      </p:sp>
      <p:sp>
        <p:nvSpPr>
          <p:cNvPr id="13" name="Shape 11"/>
          <p:cNvSpPr/>
          <p:nvPr/>
        </p:nvSpPr>
        <p:spPr>
          <a:xfrm>
            <a:off x="4379976" y="5074920"/>
            <a:ext cx="1627632" cy="475488"/>
          </a:xfrm>
          <a:prstGeom prst="roundRect">
            <a:avLst>
              <a:gd name="adj" fmla="val 11538"/>
            </a:avLst>
          </a:prstGeom>
          <a:solidFill>
            <a:srgbClr val="F2EF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544568" y="5230368"/>
            <a:ext cx="129844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110" kern="0" dirty="0">
                <a:solidFill>
                  <a:srgbClr val="211A4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PROOF</a:t>
            </a:r>
            <a:endParaRPr lang="en-US" sz="7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D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02920"/>
            <a:ext cx="4023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6C4B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  /  OBJECTIVE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96112"/>
            <a:ext cx="10863072" cy="0"/>
          </a:xfrm>
          <a:prstGeom prst="line">
            <a:avLst/>
          </a:prstGeom>
          <a:noFill/>
          <a:ln w="10160">
            <a:solidFill>
              <a:srgbClr val="D9DCE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549640" y="1170432"/>
            <a:ext cx="2697480" cy="2697480"/>
          </a:xfrm>
          <a:prstGeom prst="ellipse">
            <a:avLst/>
          </a:prstGeom>
          <a:solidFill>
            <a:srgbClr val="6C4BFF">
              <a:alpha val="90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528048" y="2148840"/>
            <a:ext cx="1051560" cy="1051560"/>
          </a:xfrm>
          <a:prstGeom prst="ellipse">
            <a:avLst/>
          </a:prstGeom>
          <a:solidFill>
            <a:srgbClr val="211A46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58368" y="1298448"/>
            <a:ext cx="685800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211A4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Define the behavior the plan must change</a:t>
            </a:r>
            <a:endParaRPr lang="en-US" sz="3100" dirty="0"/>
          </a:p>
        </p:txBody>
      </p:sp>
      <p:sp>
        <p:nvSpPr>
          <p:cNvPr id="7" name="Text 5"/>
          <p:cNvSpPr/>
          <p:nvPr/>
        </p:nvSpPr>
        <p:spPr>
          <a:xfrm>
            <a:off x="685800" y="2770632"/>
            <a:ext cx="57150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6068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a commercial goal to one observable customer action and a clear time horizon.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7818120" y="4251960"/>
            <a:ext cx="31546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3400" b="1" dirty="0">
                <a:solidFill>
                  <a:srgbClr val="6C4B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+24%</a:t>
            </a:r>
            <a:endParaRPr lang="en-US" sz="3400" dirty="0"/>
          </a:p>
        </p:txBody>
      </p:sp>
      <p:sp>
        <p:nvSpPr>
          <p:cNvPr id="9" name="Text 7"/>
          <p:cNvSpPr/>
          <p:nvPr/>
        </p:nvSpPr>
        <p:spPr>
          <a:xfrm>
            <a:off x="8092440" y="5102352"/>
            <a:ext cx="2880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00" dirty="0">
                <a:solidFill>
                  <a:srgbClr val="6068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target behavior change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713232" y="5069434"/>
            <a:ext cx="758952" cy="371246"/>
          </a:xfrm>
          <a:prstGeom prst="roundRect">
            <a:avLst>
              <a:gd name="adj" fmla="val 14778"/>
            </a:avLst>
          </a:prstGeom>
          <a:solidFill>
            <a:srgbClr val="DCD8F6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856232" y="4804258"/>
            <a:ext cx="758952" cy="636422"/>
          </a:xfrm>
          <a:prstGeom prst="roundRect">
            <a:avLst>
              <a:gd name="adj" fmla="val 8621"/>
            </a:avLst>
          </a:prstGeom>
          <a:solidFill>
            <a:srgbClr val="DCD8F6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2999232" y="4512564"/>
            <a:ext cx="758952" cy="928116"/>
          </a:xfrm>
          <a:prstGeom prst="roundRect">
            <a:avLst>
              <a:gd name="adj" fmla="val 7229"/>
            </a:avLst>
          </a:prstGeom>
          <a:solidFill>
            <a:srgbClr val="DCD8F6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142232" y="4247388"/>
            <a:ext cx="758952" cy="1193292"/>
          </a:xfrm>
          <a:prstGeom prst="roundRect">
            <a:avLst>
              <a:gd name="adj" fmla="val 7229"/>
            </a:avLst>
          </a:prstGeom>
          <a:solidFill>
            <a:srgbClr val="37D8C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66928" y="6510528"/>
            <a:ext cx="2468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b="1" spc="140" kern="0" dirty="0">
                <a:solidFill>
                  <a:srgbClr val="211A4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EDITABLE TEMPLATE</a:t>
            </a:r>
            <a:endParaRPr lang="en-US" sz="680" dirty="0"/>
          </a:p>
        </p:txBody>
      </p:sp>
      <p:sp>
        <p:nvSpPr>
          <p:cNvPr id="15" name="Text 13"/>
          <p:cNvSpPr/>
          <p:nvPr/>
        </p:nvSpPr>
        <p:spPr>
          <a:xfrm>
            <a:off x="11137392" y="6473952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211A4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02920"/>
            <a:ext cx="4023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6C4B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  /  AUDIENCE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96112"/>
            <a:ext cx="10863072" cy="0"/>
          </a:xfrm>
          <a:prstGeom prst="line">
            <a:avLst/>
          </a:prstGeom>
          <a:noFill/>
          <a:ln w="10160">
            <a:solidFill>
              <a:srgbClr val="D9DCE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549640" y="1170432"/>
            <a:ext cx="2697480" cy="2697480"/>
          </a:xfrm>
          <a:prstGeom prst="ellipse">
            <a:avLst/>
          </a:prstGeom>
          <a:solidFill>
            <a:srgbClr val="37D8C5">
              <a:alpha val="90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528048" y="2148840"/>
            <a:ext cx="1051560" cy="1051560"/>
          </a:xfrm>
          <a:prstGeom prst="ellipse">
            <a:avLst/>
          </a:prstGeom>
          <a:solidFill>
            <a:srgbClr val="211A46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58368" y="1298448"/>
            <a:ext cx="685800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211A4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Design for a specific moment of need</a:t>
            </a:r>
            <a:endParaRPr lang="en-US" sz="3100" dirty="0"/>
          </a:p>
        </p:txBody>
      </p:sp>
      <p:sp>
        <p:nvSpPr>
          <p:cNvPr id="7" name="Text 5"/>
          <p:cNvSpPr/>
          <p:nvPr/>
        </p:nvSpPr>
        <p:spPr>
          <a:xfrm>
            <a:off x="685800" y="2770632"/>
            <a:ext cx="57150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6068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Describe the audience context, tension, alternatives, and evidence that shapes the message.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7818120" y="4251960"/>
            <a:ext cx="31546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3400" b="1" dirty="0">
                <a:solidFill>
                  <a:srgbClr val="6C4B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3400" dirty="0"/>
          </a:p>
        </p:txBody>
      </p:sp>
      <p:sp>
        <p:nvSpPr>
          <p:cNvPr id="9" name="Text 7"/>
          <p:cNvSpPr/>
          <p:nvPr/>
        </p:nvSpPr>
        <p:spPr>
          <a:xfrm>
            <a:off x="8092440" y="5102352"/>
            <a:ext cx="2880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00" dirty="0">
                <a:solidFill>
                  <a:srgbClr val="6068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priority audience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713232" y="5069434"/>
            <a:ext cx="758952" cy="371246"/>
          </a:xfrm>
          <a:prstGeom prst="roundRect">
            <a:avLst>
              <a:gd name="adj" fmla="val 14778"/>
            </a:avLst>
          </a:prstGeom>
          <a:solidFill>
            <a:srgbClr val="DCD8F6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856232" y="4804258"/>
            <a:ext cx="758952" cy="636422"/>
          </a:xfrm>
          <a:prstGeom prst="roundRect">
            <a:avLst>
              <a:gd name="adj" fmla="val 8621"/>
            </a:avLst>
          </a:prstGeom>
          <a:solidFill>
            <a:srgbClr val="DCD8F6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2999232" y="4512564"/>
            <a:ext cx="758952" cy="928116"/>
          </a:xfrm>
          <a:prstGeom prst="roundRect">
            <a:avLst>
              <a:gd name="adj" fmla="val 7229"/>
            </a:avLst>
          </a:prstGeom>
          <a:solidFill>
            <a:srgbClr val="DCD8F6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142232" y="4247388"/>
            <a:ext cx="758952" cy="1193292"/>
          </a:xfrm>
          <a:prstGeom prst="roundRect">
            <a:avLst>
              <a:gd name="adj" fmla="val 7229"/>
            </a:avLst>
          </a:prstGeom>
          <a:solidFill>
            <a:srgbClr val="37D8C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66928" y="6510528"/>
            <a:ext cx="2468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b="1" spc="140" kern="0" dirty="0">
                <a:solidFill>
                  <a:srgbClr val="211A4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EDITABLE TEMPLATE</a:t>
            </a:r>
            <a:endParaRPr lang="en-US" sz="680" dirty="0"/>
          </a:p>
        </p:txBody>
      </p:sp>
      <p:sp>
        <p:nvSpPr>
          <p:cNvPr id="15" name="Text 13"/>
          <p:cNvSpPr/>
          <p:nvPr/>
        </p:nvSpPr>
        <p:spPr>
          <a:xfrm>
            <a:off x="11137392" y="6473952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211A4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D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02920"/>
            <a:ext cx="4023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6C4B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  /  POSITIONING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96112"/>
            <a:ext cx="10863072" cy="0"/>
          </a:xfrm>
          <a:prstGeom prst="line">
            <a:avLst/>
          </a:prstGeom>
          <a:noFill/>
          <a:ln w="10160">
            <a:solidFill>
              <a:srgbClr val="D9DCE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549640" y="1170432"/>
            <a:ext cx="2697480" cy="2697480"/>
          </a:xfrm>
          <a:prstGeom prst="ellipse">
            <a:avLst/>
          </a:prstGeom>
          <a:solidFill>
            <a:srgbClr val="6C4BFF">
              <a:alpha val="90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528048" y="2148840"/>
            <a:ext cx="1051560" cy="1051560"/>
          </a:xfrm>
          <a:prstGeom prst="ellipse">
            <a:avLst/>
          </a:prstGeom>
          <a:solidFill>
            <a:srgbClr val="211A46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58368" y="1298448"/>
            <a:ext cx="685800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211A4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Own one valuable difference</a:t>
            </a:r>
            <a:endParaRPr lang="en-US" sz="3100" dirty="0"/>
          </a:p>
        </p:txBody>
      </p:sp>
      <p:sp>
        <p:nvSpPr>
          <p:cNvPr id="7" name="Text 5"/>
          <p:cNvSpPr/>
          <p:nvPr/>
        </p:nvSpPr>
        <p:spPr>
          <a:xfrm>
            <a:off x="685800" y="2770632"/>
            <a:ext cx="57150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6068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Translate product capability into a memorable customer promise supported by credible proof.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7818120" y="4251960"/>
            <a:ext cx="31546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3400" b="1" dirty="0">
                <a:solidFill>
                  <a:srgbClr val="6C4B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words</a:t>
            </a:r>
            <a:endParaRPr lang="en-US" sz="3400" dirty="0"/>
          </a:p>
        </p:txBody>
      </p:sp>
      <p:sp>
        <p:nvSpPr>
          <p:cNvPr id="9" name="Text 7"/>
          <p:cNvSpPr/>
          <p:nvPr/>
        </p:nvSpPr>
        <p:spPr>
          <a:xfrm>
            <a:off x="8092440" y="5102352"/>
            <a:ext cx="2880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00" dirty="0">
                <a:solidFill>
                  <a:srgbClr val="6068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promise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713232" y="5069434"/>
            <a:ext cx="758952" cy="371246"/>
          </a:xfrm>
          <a:prstGeom prst="roundRect">
            <a:avLst>
              <a:gd name="adj" fmla="val 14778"/>
            </a:avLst>
          </a:prstGeom>
          <a:solidFill>
            <a:srgbClr val="DCD8F6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856232" y="4804258"/>
            <a:ext cx="758952" cy="636422"/>
          </a:xfrm>
          <a:prstGeom prst="roundRect">
            <a:avLst>
              <a:gd name="adj" fmla="val 8621"/>
            </a:avLst>
          </a:prstGeom>
          <a:solidFill>
            <a:srgbClr val="DCD8F6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2999232" y="4512564"/>
            <a:ext cx="758952" cy="928116"/>
          </a:xfrm>
          <a:prstGeom prst="roundRect">
            <a:avLst>
              <a:gd name="adj" fmla="val 7229"/>
            </a:avLst>
          </a:prstGeom>
          <a:solidFill>
            <a:srgbClr val="DCD8F6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142232" y="4247388"/>
            <a:ext cx="758952" cy="1193292"/>
          </a:xfrm>
          <a:prstGeom prst="roundRect">
            <a:avLst>
              <a:gd name="adj" fmla="val 7229"/>
            </a:avLst>
          </a:prstGeom>
          <a:solidFill>
            <a:srgbClr val="37D8C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66928" y="6510528"/>
            <a:ext cx="2468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b="1" spc="140" kern="0" dirty="0">
                <a:solidFill>
                  <a:srgbClr val="211A4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EDITABLE TEMPLATE</a:t>
            </a:r>
            <a:endParaRPr lang="en-US" sz="680" dirty="0"/>
          </a:p>
        </p:txBody>
      </p:sp>
      <p:sp>
        <p:nvSpPr>
          <p:cNvPr id="15" name="Text 13"/>
          <p:cNvSpPr/>
          <p:nvPr/>
        </p:nvSpPr>
        <p:spPr>
          <a:xfrm>
            <a:off x="11137392" y="6473952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211A4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02920"/>
            <a:ext cx="4023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6C4B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  /  CHANNEL MIX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96112"/>
            <a:ext cx="10863072" cy="0"/>
          </a:xfrm>
          <a:prstGeom prst="line">
            <a:avLst/>
          </a:prstGeom>
          <a:noFill/>
          <a:ln w="10160">
            <a:solidFill>
              <a:srgbClr val="D9DCE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549640" y="1170432"/>
            <a:ext cx="2697480" cy="2697480"/>
          </a:xfrm>
          <a:prstGeom prst="ellipse">
            <a:avLst/>
          </a:prstGeom>
          <a:solidFill>
            <a:srgbClr val="37D8C5">
              <a:alpha val="90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528048" y="2148840"/>
            <a:ext cx="1051560" cy="1051560"/>
          </a:xfrm>
          <a:prstGeom prst="ellipse">
            <a:avLst/>
          </a:prstGeom>
          <a:solidFill>
            <a:srgbClr val="211A46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58368" y="1298448"/>
            <a:ext cx="685800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211A4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Match each channel to its job</a:t>
            </a:r>
            <a:endParaRPr lang="en-US" sz="3100" dirty="0"/>
          </a:p>
        </p:txBody>
      </p:sp>
      <p:sp>
        <p:nvSpPr>
          <p:cNvPr id="7" name="Text 5"/>
          <p:cNvSpPr/>
          <p:nvPr/>
        </p:nvSpPr>
        <p:spPr>
          <a:xfrm>
            <a:off x="685800" y="2770632"/>
            <a:ext cx="57150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6068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Separate demand creation, capture, conversion, and retention instead of copying tactics.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7818120" y="4251960"/>
            <a:ext cx="31546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3400" b="1" dirty="0">
                <a:solidFill>
                  <a:srgbClr val="6C4B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 roles</a:t>
            </a:r>
            <a:endParaRPr lang="en-US" sz="3400" dirty="0"/>
          </a:p>
        </p:txBody>
      </p:sp>
      <p:sp>
        <p:nvSpPr>
          <p:cNvPr id="9" name="Text 7"/>
          <p:cNvSpPr/>
          <p:nvPr/>
        </p:nvSpPr>
        <p:spPr>
          <a:xfrm>
            <a:off x="8092440" y="5102352"/>
            <a:ext cx="2880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00" dirty="0">
                <a:solidFill>
                  <a:srgbClr val="6068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across the journey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713232" y="5069434"/>
            <a:ext cx="758952" cy="371246"/>
          </a:xfrm>
          <a:prstGeom prst="roundRect">
            <a:avLst>
              <a:gd name="adj" fmla="val 14778"/>
            </a:avLst>
          </a:prstGeom>
          <a:solidFill>
            <a:srgbClr val="DCD8F6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856232" y="4804258"/>
            <a:ext cx="758952" cy="636422"/>
          </a:xfrm>
          <a:prstGeom prst="roundRect">
            <a:avLst>
              <a:gd name="adj" fmla="val 8621"/>
            </a:avLst>
          </a:prstGeom>
          <a:solidFill>
            <a:srgbClr val="DCD8F6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2999232" y="4512564"/>
            <a:ext cx="758952" cy="928116"/>
          </a:xfrm>
          <a:prstGeom prst="roundRect">
            <a:avLst>
              <a:gd name="adj" fmla="val 7229"/>
            </a:avLst>
          </a:prstGeom>
          <a:solidFill>
            <a:srgbClr val="DCD8F6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142232" y="4247388"/>
            <a:ext cx="758952" cy="1193292"/>
          </a:xfrm>
          <a:prstGeom prst="roundRect">
            <a:avLst>
              <a:gd name="adj" fmla="val 7229"/>
            </a:avLst>
          </a:prstGeom>
          <a:solidFill>
            <a:srgbClr val="37D8C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66928" y="6510528"/>
            <a:ext cx="2468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b="1" spc="140" kern="0" dirty="0">
                <a:solidFill>
                  <a:srgbClr val="211A4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EDITABLE TEMPLATE</a:t>
            </a:r>
            <a:endParaRPr lang="en-US" sz="680" dirty="0"/>
          </a:p>
        </p:txBody>
      </p:sp>
      <p:sp>
        <p:nvSpPr>
          <p:cNvPr id="15" name="Text 13"/>
          <p:cNvSpPr/>
          <p:nvPr/>
        </p:nvSpPr>
        <p:spPr>
          <a:xfrm>
            <a:off x="11137392" y="6473952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211A4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D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02920"/>
            <a:ext cx="4023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6C4B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  /  CAMPAIGN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96112"/>
            <a:ext cx="10863072" cy="0"/>
          </a:xfrm>
          <a:prstGeom prst="line">
            <a:avLst/>
          </a:prstGeom>
          <a:noFill/>
          <a:ln w="10160">
            <a:solidFill>
              <a:srgbClr val="D9DCE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549640" y="1170432"/>
            <a:ext cx="2697480" cy="2697480"/>
          </a:xfrm>
          <a:prstGeom prst="ellipse">
            <a:avLst/>
          </a:prstGeom>
          <a:solidFill>
            <a:srgbClr val="6C4BFF">
              <a:alpha val="90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528048" y="2148840"/>
            <a:ext cx="1051560" cy="1051560"/>
          </a:xfrm>
          <a:prstGeom prst="ellipse">
            <a:avLst/>
          </a:prstGeom>
          <a:solidFill>
            <a:srgbClr val="211A46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58368" y="1298448"/>
            <a:ext cx="685800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211A4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 one idea that travels</a:t>
            </a:r>
            <a:endParaRPr lang="en-US" sz="3100" dirty="0"/>
          </a:p>
        </p:txBody>
      </p:sp>
      <p:sp>
        <p:nvSpPr>
          <p:cNvPr id="7" name="Text 5"/>
          <p:cNvSpPr/>
          <p:nvPr/>
        </p:nvSpPr>
        <p:spPr>
          <a:xfrm>
            <a:off x="685800" y="2770632"/>
            <a:ext cx="57150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6068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 a campaign platform that stays recognizable across formats without repeating one asset.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7818120" y="4251960"/>
            <a:ext cx="31546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3400" b="1" dirty="0">
                <a:solidFill>
                  <a:srgbClr val="6C4B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weeks</a:t>
            </a:r>
            <a:endParaRPr lang="en-US" sz="3400" dirty="0"/>
          </a:p>
        </p:txBody>
      </p:sp>
      <p:sp>
        <p:nvSpPr>
          <p:cNvPr id="9" name="Text 7"/>
          <p:cNvSpPr/>
          <p:nvPr/>
        </p:nvSpPr>
        <p:spPr>
          <a:xfrm>
            <a:off x="8092440" y="5102352"/>
            <a:ext cx="2880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00" dirty="0">
                <a:solidFill>
                  <a:srgbClr val="6068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launch window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713232" y="5069434"/>
            <a:ext cx="758952" cy="371246"/>
          </a:xfrm>
          <a:prstGeom prst="roundRect">
            <a:avLst>
              <a:gd name="adj" fmla="val 14778"/>
            </a:avLst>
          </a:prstGeom>
          <a:solidFill>
            <a:srgbClr val="DCD8F6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856232" y="4804258"/>
            <a:ext cx="758952" cy="636422"/>
          </a:xfrm>
          <a:prstGeom prst="roundRect">
            <a:avLst>
              <a:gd name="adj" fmla="val 8621"/>
            </a:avLst>
          </a:prstGeom>
          <a:solidFill>
            <a:srgbClr val="DCD8F6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2999232" y="4512564"/>
            <a:ext cx="758952" cy="928116"/>
          </a:xfrm>
          <a:prstGeom prst="roundRect">
            <a:avLst>
              <a:gd name="adj" fmla="val 7229"/>
            </a:avLst>
          </a:prstGeom>
          <a:solidFill>
            <a:srgbClr val="DCD8F6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142232" y="4247388"/>
            <a:ext cx="758952" cy="1193292"/>
          </a:xfrm>
          <a:prstGeom prst="roundRect">
            <a:avLst>
              <a:gd name="adj" fmla="val 7229"/>
            </a:avLst>
          </a:prstGeom>
          <a:solidFill>
            <a:srgbClr val="37D8C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66928" y="6510528"/>
            <a:ext cx="2468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b="1" spc="140" kern="0" dirty="0">
                <a:solidFill>
                  <a:srgbClr val="211A4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EDITABLE TEMPLATE</a:t>
            </a:r>
            <a:endParaRPr lang="en-US" sz="680" dirty="0"/>
          </a:p>
        </p:txBody>
      </p:sp>
      <p:sp>
        <p:nvSpPr>
          <p:cNvPr id="15" name="Text 13"/>
          <p:cNvSpPr/>
          <p:nvPr/>
        </p:nvSpPr>
        <p:spPr>
          <a:xfrm>
            <a:off x="11137392" y="6473952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211A4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02920"/>
            <a:ext cx="4023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6C4B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  /  BUDGET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96112"/>
            <a:ext cx="10863072" cy="0"/>
          </a:xfrm>
          <a:prstGeom prst="line">
            <a:avLst/>
          </a:prstGeom>
          <a:noFill/>
          <a:ln w="10160">
            <a:solidFill>
              <a:srgbClr val="D9DCE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549640" y="1170432"/>
            <a:ext cx="2697480" cy="2697480"/>
          </a:xfrm>
          <a:prstGeom prst="ellipse">
            <a:avLst/>
          </a:prstGeom>
          <a:solidFill>
            <a:srgbClr val="37D8C5">
              <a:alpha val="90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528048" y="2148840"/>
            <a:ext cx="1051560" cy="1051560"/>
          </a:xfrm>
          <a:prstGeom prst="ellipse">
            <a:avLst/>
          </a:prstGeom>
          <a:solidFill>
            <a:srgbClr val="211A46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58368" y="1298448"/>
            <a:ext cx="685800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211A4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Fund learning before scale</a:t>
            </a:r>
            <a:endParaRPr lang="en-US" sz="3100" dirty="0"/>
          </a:p>
        </p:txBody>
      </p:sp>
      <p:sp>
        <p:nvSpPr>
          <p:cNvPr id="7" name="Text 5"/>
          <p:cNvSpPr/>
          <p:nvPr/>
        </p:nvSpPr>
        <p:spPr>
          <a:xfrm>
            <a:off x="685800" y="2770632"/>
            <a:ext cx="57150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6068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Allocate spend by hypothesis, define stop rules, and reserve room for the strongest signal.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7818120" y="4251960"/>
            <a:ext cx="31546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3400" b="1" dirty="0">
                <a:solidFill>
                  <a:srgbClr val="6C4B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70/20/10</a:t>
            </a:r>
            <a:endParaRPr lang="en-US" sz="3400" dirty="0"/>
          </a:p>
        </p:txBody>
      </p:sp>
      <p:sp>
        <p:nvSpPr>
          <p:cNvPr id="9" name="Text 7"/>
          <p:cNvSpPr/>
          <p:nvPr/>
        </p:nvSpPr>
        <p:spPr>
          <a:xfrm>
            <a:off x="8092440" y="5102352"/>
            <a:ext cx="2880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00" dirty="0">
                <a:solidFill>
                  <a:srgbClr val="6068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allocation model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713232" y="5069434"/>
            <a:ext cx="758952" cy="371246"/>
          </a:xfrm>
          <a:prstGeom prst="roundRect">
            <a:avLst>
              <a:gd name="adj" fmla="val 14778"/>
            </a:avLst>
          </a:prstGeom>
          <a:solidFill>
            <a:srgbClr val="DCD8F6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856232" y="4804258"/>
            <a:ext cx="758952" cy="636422"/>
          </a:xfrm>
          <a:prstGeom prst="roundRect">
            <a:avLst>
              <a:gd name="adj" fmla="val 8621"/>
            </a:avLst>
          </a:prstGeom>
          <a:solidFill>
            <a:srgbClr val="DCD8F6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2999232" y="4512564"/>
            <a:ext cx="758952" cy="928116"/>
          </a:xfrm>
          <a:prstGeom prst="roundRect">
            <a:avLst>
              <a:gd name="adj" fmla="val 7229"/>
            </a:avLst>
          </a:prstGeom>
          <a:solidFill>
            <a:srgbClr val="DCD8F6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142232" y="4247388"/>
            <a:ext cx="758952" cy="1193292"/>
          </a:xfrm>
          <a:prstGeom prst="roundRect">
            <a:avLst>
              <a:gd name="adj" fmla="val 7229"/>
            </a:avLst>
          </a:prstGeom>
          <a:solidFill>
            <a:srgbClr val="37D8C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66928" y="6510528"/>
            <a:ext cx="2468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b="1" spc="140" kern="0" dirty="0">
                <a:solidFill>
                  <a:srgbClr val="211A4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EDITABLE TEMPLATE</a:t>
            </a:r>
            <a:endParaRPr lang="en-US" sz="680" dirty="0"/>
          </a:p>
        </p:txBody>
      </p:sp>
      <p:sp>
        <p:nvSpPr>
          <p:cNvPr id="15" name="Text 13"/>
          <p:cNvSpPr/>
          <p:nvPr/>
        </p:nvSpPr>
        <p:spPr>
          <a:xfrm>
            <a:off x="11137392" y="6473952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211A4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D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02920"/>
            <a:ext cx="4023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6C4B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  /  MEASUREMENT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96112"/>
            <a:ext cx="10863072" cy="0"/>
          </a:xfrm>
          <a:prstGeom prst="line">
            <a:avLst/>
          </a:prstGeom>
          <a:noFill/>
          <a:ln w="10160">
            <a:solidFill>
              <a:srgbClr val="D9DCE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549640" y="1170432"/>
            <a:ext cx="2697480" cy="2697480"/>
          </a:xfrm>
          <a:prstGeom prst="ellipse">
            <a:avLst/>
          </a:prstGeom>
          <a:solidFill>
            <a:srgbClr val="6C4BFF">
              <a:alpha val="90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528048" y="2148840"/>
            <a:ext cx="1051560" cy="1051560"/>
          </a:xfrm>
          <a:prstGeom prst="ellipse">
            <a:avLst/>
          </a:prstGeom>
          <a:solidFill>
            <a:srgbClr val="211A46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58368" y="1298448"/>
            <a:ext cx="685800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211A4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Measure the path, not just the finish</a:t>
            </a:r>
            <a:endParaRPr lang="en-US" sz="3100" dirty="0"/>
          </a:p>
        </p:txBody>
      </p:sp>
      <p:sp>
        <p:nvSpPr>
          <p:cNvPr id="7" name="Text 5"/>
          <p:cNvSpPr/>
          <p:nvPr/>
        </p:nvSpPr>
        <p:spPr>
          <a:xfrm>
            <a:off x="685800" y="2770632"/>
            <a:ext cx="57150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6068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Track leading indicators, conversion quality, payback, and the next decision the data enables.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7818120" y="4251960"/>
            <a:ext cx="31546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3400" b="1" dirty="0">
                <a:solidFill>
                  <a:srgbClr val="6C4B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KPIs</a:t>
            </a:r>
            <a:endParaRPr lang="en-US" sz="3400" dirty="0"/>
          </a:p>
        </p:txBody>
      </p:sp>
      <p:sp>
        <p:nvSpPr>
          <p:cNvPr id="9" name="Text 7"/>
          <p:cNvSpPr/>
          <p:nvPr/>
        </p:nvSpPr>
        <p:spPr>
          <a:xfrm>
            <a:off x="8092440" y="5102352"/>
            <a:ext cx="2880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00" dirty="0">
                <a:solidFill>
                  <a:srgbClr val="6068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 scorecard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713232" y="5069434"/>
            <a:ext cx="758952" cy="371246"/>
          </a:xfrm>
          <a:prstGeom prst="roundRect">
            <a:avLst>
              <a:gd name="adj" fmla="val 14778"/>
            </a:avLst>
          </a:prstGeom>
          <a:solidFill>
            <a:srgbClr val="DCD8F6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856232" y="4804258"/>
            <a:ext cx="758952" cy="636422"/>
          </a:xfrm>
          <a:prstGeom prst="roundRect">
            <a:avLst>
              <a:gd name="adj" fmla="val 8621"/>
            </a:avLst>
          </a:prstGeom>
          <a:solidFill>
            <a:srgbClr val="DCD8F6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2999232" y="4512564"/>
            <a:ext cx="758952" cy="928116"/>
          </a:xfrm>
          <a:prstGeom prst="roundRect">
            <a:avLst>
              <a:gd name="adj" fmla="val 7229"/>
            </a:avLst>
          </a:prstGeom>
          <a:solidFill>
            <a:srgbClr val="DCD8F6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142232" y="4247388"/>
            <a:ext cx="758952" cy="1193292"/>
          </a:xfrm>
          <a:prstGeom prst="roundRect">
            <a:avLst>
              <a:gd name="adj" fmla="val 7229"/>
            </a:avLst>
          </a:prstGeom>
          <a:solidFill>
            <a:srgbClr val="37D8C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66928" y="6510528"/>
            <a:ext cx="2468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b="1" spc="140" kern="0" dirty="0">
                <a:solidFill>
                  <a:srgbClr val="211A4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EDITABLE TEMPLATE</a:t>
            </a:r>
            <a:endParaRPr lang="en-US" sz="680" dirty="0"/>
          </a:p>
        </p:txBody>
      </p:sp>
      <p:sp>
        <p:nvSpPr>
          <p:cNvPr id="15" name="Text 13"/>
          <p:cNvSpPr/>
          <p:nvPr/>
        </p:nvSpPr>
        <p:spPr>
          <a:xfrm>
            <a:off x="11137392" y="6473952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211A4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</a:t>
            </a:r>
            <a:endParaRPr lang="en-US" sz="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FreeAIPPT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Marketing Plan</dc:title>
  <dc:subject>Free editable PowerPoint template</dc:subject>
  <dc:creator>FreeAIPPT</dc:creator>
  <cp:lastModifiedBy>FreeAIPPT</cp:lastModifiedBy>
  <cp:revision>1</cp:revision>
  <dcterms:created xsi:type="dcterms:W3CDTF">2026-09-08T03:51:56Z</dcterms:created>
  <dcterms:modified xsi:type="dcterms:W3CDTF">2026-09-08T03:51:56Z</dcterms:modified>
</cp:coreProperties>
</file>