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A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CONTROL ROOM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88720"/>
            <a:ext cx="10241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 the decision system, not only the score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76656" y="2578608"/>
            <a:ext cx="48006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technical brief connecting user decision, system boundary, evidence, experiments, release, risk, and review.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897880" y="2514600"/>
            <a:ext cx="5623560" cy="3520440"/>
          </a:xfrm>
          <a:prstGeom prst="roundRect">
            <a:avLst>
              <a:gd name="adj" fmla="val 1299"/>
            </a:avLst>
          </a:prstGeom>
          <a:solidFill>
            <a:srgbClr val="171A2B"/>
          </a:solidFill>
          <a:ln w="12700">
            <a:solidFill>
              <a:srgbClr val="41476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309360" y="301752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309360" y="337413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72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543800" y="301752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37C4C9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43800" y="337413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79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309360" y="42519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F1C75B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09360" y="46085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86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543800" y="42519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5A6078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43800" y="46085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0" y="3044952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9875520" y="3044952"/>
            <a:ext cx="567842" cy="201168"/>
          </a:xfrm>
          <a:prstGeom prst="roundRect">
            <a:avLst>
              <a:gd name="adj" fmla="val 22727"/>
            </a:avLst>
          </a:prstGeom>
          <a:solidFill>
            <a:srgbClr val="37C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0" y="3666744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RECALL</a:t>
            </a:r>
            <a:endParaRPr lang="en-US" sz="570" dirty="0"/>
          </a:p>
        </p:txBody>
      </p:sp>
      <p:sp>
        <p:nvSpPr>
          <p:cNvPr id="17" name="Shape 15"/>
          <p:cNvSpPr/>
          <p:nvPr/>
        </p:nvSpPr>
        <p:spPr>
          <a:xfrm>
            <a:off x="9875520" y="3666744"/>
            <a:ext cx="715975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44000" y="4288536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9875520" y="4288536"/>
            <a:ext cx="864108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0" y="4910328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9875520" y="4910328"/>
            <a:ext cx="1012241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4000" y="5532120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</a:t>
            </a:r>
            <a:endParaRPr lang="en-US" sz="570" dirty="0"/>
          </a:p>
        </p:txBody>
      </p:sp>
      <p:sp>
        <p:nvSpPr>
          <p:cNvPr id="23" name="Shape 21"/>
          <p:cNvSpPr/>
          <p:nvPr/>
        </p:nvSpPr>
        <p:spPr>
          <a:xfrm>
            <a:off x="9875520" y="5532120"/>
            <a:ext cx="567842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76656" y="4846320"/>
            <a:ext cx="4526280" cy="530352"/>
          </a:xfrm>
          <a:prstGeom prst="roundRect">
            <a:avLst>
              <a:gd name="adj" fmla="val 8621"/>
            </a:avLst>
          </a:prstGeom>
          <a:solidFill>
            <a:srgbClr val="FFFFFF">
              <a:alpha val="12000"/>
            </a:srgbClr>
          </a:solidFill>
          <a:ln w="10160">
            <a:solidFill>
              <a:srgbClr val="8D6B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14400" y="5047488"/>
            <a:ext cx="40416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71A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DECISION PROBLEM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model supports one bounded user decision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171A2B"/>
          </a:solidFill>
          <a:ln w="12700">
            <a:solidFill>
              <a:srgbClr val="41476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26517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8D6BFF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33272" y="30083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73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267712" y="26517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37C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67712" y="30083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033272" y="388620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F1C75B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33272" y="42428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87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267712" y="388620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5A6078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67712" y="42428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67912" y="2679192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4599432" y="2679192"/>
            <a:ext cx="169712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67912" y="3300984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RECALL</a:t>
            </a:r>
            <a:endParaRPr lang="en-US" sz="570" dirty="0"/>
          </a:p>
        </p:txBody>
      </p:sp>
      <p:sp>
        <p:nvSpPr>
          <p:cNvPr id="17" name="Shape 15"/>
          <p:cNvSpPr/>
          <p:nvPr/>
        </p:nvSpPr>
        <p:spPr>
          <a:xfrm>
            <a:off x="4599432" y="3300984"/>
            <a:ext cx="2048256" cy="201168"/>
          </a:xfrm>
          <a:prstGeom prst="roundRect">
            <a:avLst>
              <a:gd name="adj" fmla="val 22727"/>
            </a:avLst>
          </a:prstGeom>
          <a:solidFill>
            <a:srgbClr val="37C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867912" y="3922776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4599432" y="3922776"/>
            <a:ext cx="239938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67912" y="4544568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4599432" y="4544568"/>
            <a:ext cx="1345997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67912" y="5166360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</a:t>
            </a:r>
            <a:endParaRPr lang="en-US" sz="570" dirty="0"/>
          </a:p>
        </p:txBody>
      </p:sp>
      <p:sp>
        <p:nvSpPr>
          <p:cNvPr id="23" name="Shape 21"/>
          <p:cNvSpPr/>
          <p:nvPr/>
        </p:nvSpPr>
        <p:spPr>
          <a:xfrm>
            <a:off x="4599432" y="5166360"/>
            <a:ext cx="169712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fictional user, input, output, action, consequence, baseline, exclusions, and human authority.</a:t>
            </a:r>
            <a:endParaRPr lang="en-US" sz="1220" dirty="0"/>
          </a:p>
        </p:txBody>
      </p:sp>
      <p:sp>
        <p:nvSpPr>
          <p:cNvPr id="25" name="Shape 23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decision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bounded scope</a:t>
            </a:r>
            <a:endParaRPr lang="en-US" sz="660" dirty="0"/>
          </a:p>
        </p:txBody>
      </p:sp>
      <p:sp>
        <p:nvSpPr>
          <p:cNvPr id="28" name="Text 26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9" name="Text 27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A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SYSTEM BOUNDARY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Data, model, interface, and operations share responsibility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171A2B"/>
          </a:solidFill>
          <a:ln w="12700">
            <a:solidFill>
              <a:srgbClr val="41476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26517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8D6BFF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33272" y="30083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74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267712" y="26517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37C4C9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67712" y="30083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81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033272" y="388620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F1C7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33272" y="42428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88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267712" y="388620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5A6078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67712" y="42428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95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67912" y="2679192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4599432" y="2679192"/>
            <a:ext cx="204825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67912" y="3300984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RECALL</a:t>
            </a:r>
            <a:endParaRPr lang="en-US" sz="570" dirty="0"/>
          </a:p>
        </p:txBody>
      </p:sp>
      <p:sp>
        <p:nvSpPr>
          <p:cNvPr id="17" name="Shape 15"/>
          <p:cNvSpPr/>
          <p:nvPr/>
        </p:nvSpPr>
        <p:spPr>
          <a:xfrm>
            <a:off x="4599432" y="3300984"/>
            <a:ext cx="239938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867912" y="3922776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4599432" y="3922776"/>
            <a:ext cx="1345997" cy="201168"/>
          </a:xfrm>
          <a:prstGeom prst="roundRect">
            <a:avLst>
              <a:gd name="adj" fmla="val 22727"/>
            </a:avLst>
          </a:prstGeom>
          <a:solidFill>
            <a:srgbClr val="37C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67912" y="4544568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4599432" y="4544568"/>
            <a:ext cx="169712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67912" y="5166360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</a:t>
            </a:r>
            <a:endParaRPr lang="en-US" sz="570" dirty="0"/>
          </a:p>
        </p:txBody>
      </p:sp>
      <p:sp>
        <p:nvSpPr>
          <p:cNvPr id="23" name="Shape 21"/>
          <p:cNvSpPr/>
          <p:nvPr/>
        </p:nvSpPr>
        <p:spPr>
          <a:xfrm>
            <a:off x="4599432" y="5166360"/>
            <a:ext cx="204825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sources, preparation, inference, threshold, presentation, user action, monitoring, and fallback.</a:t>
            </a:r>
            <a:endParaRPr lang="en-US" sz="1220" dirty="0"/>
          </a:p>
        </p:txBody>
      </p:sp>
      <p:sp>
        <p:nvSpPr>
          <p:cNvPr id="25" name="Shape 23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28" name="Text 26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9" name="Text 27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1A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EVALUATION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Metrics matter only beside segments and costs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171A2B"/>
          </a:solidFill>
          <a:ln w="12700">
            <a:solidFill>
              <a:srgbClr val="41476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26517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8D6BFF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33272" y="30083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75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267712" y="26517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37C4C9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67712" y="30083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82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033272" y="388620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F1C75B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33272" y="42428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89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267712" y="388620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5A60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67712" y="42428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96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67912" y="2679192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4599432" y="2679192"/>
            <a:ext cx="239938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67912" y="3300984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RECALL</a:t>
            </a:r>
            <a:endParaRPr lang="en-US" sz="570" dirty="0"/>
          </a:p>
        </p:txBody>
      </p:sp>
      <p:sp>
        <p:nvSpPr>
          <p:cNvPr id="17" name="Shape 15"/>
          <p:cNvSpPr/>
          <p:nvPr/>
        </p:nvSpPr>
        <p:spPr>
          <a:xfrm>
            <a:off x="4599432" y="3300984"/>
            <a:ext cx="1345997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867912" y="3922776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4599432" y="3922776"/>
            <a:ext cx="169712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67912" y="4544568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4599432" y="4544568"/>
            <a:ext cx="2048256" cy="201168"/>
          </a:xfrm>
          <a:prstGeom prst="roundRect">
            <a:avLst>
              <a:gd name="adj" fmla="val 22727"/>
            </a:avLst>
          </a:prstGeom>
          <a:solidFill>
            <a:srgbClr val="37C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67912" y="5166360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</a:t>
            </a:r>
            <a:endParaRPr lang="en-US" sz="570" dirty="0"/>
          </a:p>
        </p:txBody>
      </p:sp>
      <p:sp>
        <p:nvSpPr>
          <p:cNvPr id="23" name="Shape 21"/>
          <p:cNvSpPr/>
          <p:nvPr/>
        </p:nvSpPr>
        <p:spPr>
          <a:xfrm>
            <a:off x="4599432" y="5166360"/>
            <a:ext cx="239938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placeholder precision, recall, calibration, latency, coverage, slices, confidence intervals, and limitations.</a:t>
            </a:r>
            <a:endParaRPr lang="en-US" sz="1220" dirty="0"/>
          </a:p>
        </p:txBody>
      </p:sp>
      <p:sp>
        <p:nvSpPr>
          <p:cNvPr id="25" name="Shape 23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0.84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metric</a:t>
            </a:r>
            <a:endParaRPr lang="en-US" sz="660" dirty="0"/>
          </a:p>
        </p:txBody>
      </p:sp>
      <p:sp>
        <p:nvSpPr>
          <p:cNvPr id="28" name="Text 26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9" name="Text 27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1A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EXPERIMENT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test isolates one meaningful question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171A2B"/>
          </a:solidFill>
          <a:ln w="12700">
            <a:solidFill>
              <a:srgbClr val="41476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26517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33272" y="30083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76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267712" y="26517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37C4C9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67712" y="30083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83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033272" y="388620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F1C75B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33272" y="42428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267712" y="388620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5A6078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67712" y="42428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67912" y="2679192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4599432" y="2679192"/>
            <a:ext cx="1345997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67912" y="3300984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RECALL</a:t>
            </a:r>
            <a:endParaRPr lang="en-US" sz="570" dirty="0"/>
          </a:p>
        </p:txBody>
      </p:sp>
      <p:sp>
        <p:nvSpPr>
          <p:cNvPr id="17" name="Shape 15"/>
          <p:cNvSpPr/>
          <p:nvPr/>
        </p:nvSpPr>
        <p:spPr>
          <a:xfrm>
            <a:off x="4599432" y="3300984"/>
            <a:ext cx="169712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867912" y="3922776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4599432" y="3922776"/>
            <a:ext cx="204825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67912" y="4544568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4599432" y="4544568"/>
            <a:ext cx="239938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67912" y="5166360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</a:t>
            </a:r>
            <a:endParaRPr lang="en-US" sz="570" dirty="0"/>
          </a:p>
        </p:txBody>
      </p:sp>
      <p:sp>
        <p:nvSpPr>
          <p:cNvPr id="23" name="Shape 21"/>
          <p:cNvSpPr/>
          <p:nvPr/>
        </p:nvSpPr>
        <p:spPr>
          <a:xfrm>
            <a:off x="4599432" y="5166360"/>
            <a:ext cx="1345997" cy="201168"/>
          </a:xfrm>
          <a:prstGeom prst="roundRect">
            <a:avLst>
              <a:gd name="adj" fmla="val 22727"/>
            </a:avLst>
          </a:prstGeom>
          <a:solidFill>
            <a:srgbClr val="37C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hypothesis, dataset, baseline, change, protocol, result, interpretation, and reproducibility record.</a:t>
            </a:r>
            <a:endParaRPr lang="en-US" sz="1220" dirty="0"/>
          </a:p>
        </p:txBody>
      </p:sp>
      <p:sp>
        <p:nvSpPr>
          <p:cNvPr id="25" name="Shape 23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28" name="Text 26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9" name="Text 27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1A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RELEASE PLAN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Ship through increasingly realistic evidence gates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171A2B"/>
          </a:solidFill>
          <a:ln w="12700">
            <a:solidFill>
              <a:srgbClr val="41476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26517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8D6BFF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33272" y="30083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77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267712" y="26517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37C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67712" y="30083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84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033272" y="388620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F1C75B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33272" y="42428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91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267712" y="388620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5A6078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67712" y="42428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98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67912" y="2679192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4599432" y="2679192"/>
            <a:ext cx="1697126" cy="201168"/>
          </a:xfrm>
          <a:prstGeom prst="roundRect">
            <a:avLst>
              <a:gd name="adj" fmla="val 22727"/>
            </a:avLst>
          </a:prstGeom>
          <a:solidFill>
            <a:srgbClr val="37C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67912" y="3300984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RECALL</a:t>
            </a:r>
            <a:endParaRPr lang="en-US" sz="570" dirty="0"/>
          </a:p>
        </p:txBody>
      </p:sp>
      <p:sp>
        <p:nvSpPr>
          <p:cNvPr id="17" name="Shape 15"/>
          <p:cNvSpPr/>
          <p:nvPr/>
        </p:nvSpPr>
        <p:spPr>
          <a:xfrm>
            <a:off x="4599432" y="3300984"/>
            <a:ext cx="204825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867912" y="3922776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4599432" y="3922776"/>
            <a:ext cx="239938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67912" y="4544568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4599432" y="4544568"/>
            <a:ext cx="1345997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67912" y="5166360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</a:t>
            </a:r>
            <a:endParaRPr lang="en-US" sz="570" dirty="0"/>
          </a:p>
        </p:txBody>
      </p:sp>
      <p:sp>
        <p:nvSpPr>
          <p:cNvPr id="23" name="Shape 21"/>
          <p:cNvSpPr/>
          <p:nvPr/>
        </p:nvSpPr>
        <p:spPr>
          <a:xfrm>
            <a:off x="4599432" y="5166360"/>
            <a:ext cx="169712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offline review, shadow mode, limited users, monitored rollout, rollback, owner, and promotion criteria.</a:t>
            </a:r>
            <a:endParaRPr lang="en-US" sz="1220" dirty="0"/>
          </a:p>
        </p:txBody>
      </p:sp>
      <p:sp>
        <p:nvSpPr>
          <p:cNvPr id="25" name="Shape 23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gates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rollout</a:t>
            </a:r>
            <a:endParaRPr lang="en-US" sz="660" dirty="0"/>
          </a:p>
        </p:txBody>
      </p:sp>
      <p:sp>
        <p:nvSpPr>
          <p:cNvPr id="28" name="Text 26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9" name="Text 27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1A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MODEL RISK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Failure modes span data, behavior, and operations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171A2B"/>
          </a:solidFill>
          <a:ln w="12700">
            <a:solidFill>
              <a:srgbClr val="41476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26517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8D6BFF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33272" y="30083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78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267712" y="26517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37C4C9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67712" y="30083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85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033272" y="388620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F1C75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33272" y="42428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92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267712" y="388620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5A6078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67712" y="42428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99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67912" y="2679192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4599432" y="2679192"/>
            <a:ext cx="204825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67912" y="3300984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RECALL</a:t>
            </a:r>
            <a:endParaRPr lang="en-US" sz="570" dirty="0"/>
          </a:p>
        </p:txBody>
      </p:sp>
      <p:sp>
        <p:nvSpPr>
          <p:cNvPr id="17" name="Shape 15"/>
          <p:cNvSpPr/>
          <p:nvPr/>
        </p:nvSpPr>
        <p:spPr>
          <a:xfrm>
            <a:off x="4599432" y="3300984"/>
            <a:ext cx="2399386" cy="201168"/>
          </a:xfrm>
          <a:prstGeom prst="roundRect">
            <a:avLst>
              <a:gd name="adj" fmla="val 22727"/>
            </a:avLst>
          </a:prstGeom>
          <a:solidFill>
            <a:srgbClr val="37C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867912" y="3922776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4599432" y="3922776"/>
            <a:ext cx="1345997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67912" y="4544568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4599432" y="4544568"/>
            <a:ext cx="169712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67912" y="5166360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</a:t>
            </a:r>
            <a:endParaRPr lang="en-US" sz="570" dirty="0"/>
          </a:p>
        </p:txBody>
      </p:sp>
      <p:sp>
        <p:nvSpPr>
          <p:cNvPr id="23" name="Shape 21"/>
          <p:cNvSpPr/>
          <p:nvPr/>
        </p:nvSpPr>
        <p:spPr>
          <a:xfrm>
            <a:off x="4599432" y="5166360"/>
            <a:ext cx="204825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drift, bias, leakage, misuse, automation reliance, outages, privacy, monitoring, and response ownership.</a:t>
            </a:r>
            <a:endParaRPr lang="en-US" sz="1220" dirty="0"/>
          </a:p>
        </p:txBody>
      </p:sp>
      <p:sp>
        <p:nvSpPr>
          <p:cNvPr id="25" name="Shape 23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28" name="Text 26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9" name="Text 27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1A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REVIEW GATE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 only the claim supported by current evidence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171A2B"/>
          </a:solidFill>
          <a:ln w="12700">
            <a:solidFill>
              <a:srgbClr val="41476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26517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8D6BFF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33272" y="30083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79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267712" y="265176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37C4C9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67712" y="300837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86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033272" y="388620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F1C75B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33272" y="42428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1A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93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267712" y="388620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5A60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67712" y="42428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867912" y="2679192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</a:t>
            </a:r>
            <a:endParaRPr lang="en-US" sz="570" dirty="0"/>
          </a:p>
        </p:txBody>
      </p:sp>
      <p:sp>
        <p:nvSpPr>
          <p:cNvPr id="15" name="Shape 13"/>
          <p:cNvSpPr/>
          <p:nvPr/>
        </p:nvSpPr>
        <p:spPr>
          <a:xfrm>
            <a:off x="4599432" y="2679192"/>
            <a:ext cx="239938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67912" y="3300984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RECALL</a:t>
            </a:r>
            <a:endParaRPr lang="en-US" sz="570" dirty="0"/>
          </a:p>
        </p:txBody>
      </p:sp>
      <p:sp>
        <p:nvSpPr>
          <p:cNvPr id="17" name="Shape 15"/>
          <p:cNvSpPr/>
          <p:nvPr/>
        </p:nvSpPr>
        <p:spPr>
          <a:xfrm>
            <a:off x="4599432" y="3300984"/>
            <a:ext cx="1345997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867912" y="3922776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</a:t>
            </a:r>
            <a:endParaRPr lang="en-US" sz="570" dirty="0"/>
          </a:p>
        </p:txBody>
      </p:sp>
      <p:sp>
        <p:nvSpPr>
          <p:cNvPr id="19" name="Shape 17"/>
          <p:cNvSpPr/>
          <p:nvPr/>
        </p:nvSpPr>
        <p:spPr>
          <a:xfrm>
            <a:off x="4599432" y="3922776"/>
            <a:ext cx="1697126" cy="201168"/>
          </a:xfrm>
          <a:prstGeom prst="roundRect">
            <a:avLst>
              <a:gd name="adj" fmla="val 22727"/>
            </a:avLst>
          </a:prstGeom>
          <a:solidFill>
            <a:srgbClr val="37C4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67912" y="4544568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4599432" y="4544568"/>
            <a:ext cx="204825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67912" y="5166360"/>
            <a:ext cx="6583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</a:t>
            </a:r>
            <a:endParaRPr lang="en-US" sz="570" dirty="0"/>
          </a:p>
        </p:txBody>
      </p:sp>
      <p:sp>
        <p:nvSpPr>
          <p:cNvPr id="23" name="Shape 21"/>
          <p:cNvSpPr/>
          <p:nvPr/>
        </p:nvSpPr>
        <p:spPr>
          <a:xfrm>
            <a:off x="4599432" y="5166360"/>
            <a:ext cx="2399386" cy="201168"/>
          </a:xfrm>
          <a:prstGeom prst="roundRect">
            <a:avLst>
              <a:gd name="adj" fmla="val 22727"/>
            </a:avLst>
          </a:prstGeom>
          <a:solidFill>
            <a:srgbClr val="8D6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supported use, unsupported use, owner, conditions, monitoring window, rollback signal, and next experiment.</a:t>
            </a:r>
            <a:endParaRPr lang="en-US" sz="1220" dirty="0"/>
          </a:p>
        </p:txBody>
      </p:sp>
      <p:sp>
        <p:nvSpPr>
          <p:cNvPr id="25" name="Shape 23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7C4C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days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monitor</a:t>
            </a:r>
            <a:endParaRPr lang="en-US" sz="660" dirty="0"/>
          </a:p>
        </p:txBody>
      </p:sp>
      <p:sp>
        <p:nvSpPr>
          <p:cNvPr id="28" name="Text 26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9" name="Text 27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 Model Evaluation</dc:title>
  <dc:subject>Original editable PowerPoint template</dc:subject>
  <dc:creator>FreeAIPPT</dc:creator>
  <cp:lastModifiedBy>FreeAIPPT</cp:lastModifiedBy>
  <cp:revision>1</cp:revision>
  <dcterms:created xsi:type="dcterms:W3CDTF">2026-09-11T22:32:40Z</dcterms:created>
  <dcterms:modified xsi:type="dcterms:W3CDTF">2026-09-11T22:32:40Z</dcterms:modified>
</cp:coreProperties>
</file>