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0" cy="6858000"/>
          </a:xfrm>
          <a:prstGeom prst="rect">
            <a:avLst>
              <a:gd name="adj" fmla="val 1250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59436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NETWORK PROFILE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594360" y="1298448"/>
            <a:ext cx="27432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handoff should make the shipment clearer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594360" y="3977640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D4DC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 reach, service controls, operating proof, responsible teams, and the next customer lane.</a:t>
            </a:r>
            <a:endParaRPr lang="en-US" sz="1280" dirty="0"/>
          </a:p>
        </p:txBody>
      </p:sp>
      <p:sp>
        <p:nvSpPr>
          <p:cNvPr id="6" name="Shape 4"/>
          <p:cNvSpPr/>
          <p:nvPr/>
        </p:nvSpPr>
        <p:spPr>
          <a:xfrm>
            <a:off x="4160520" y="777240"/>
            <a:ext cx="7223760" cy="5303520"/>
          </a:xfrm>
          <a:prstGeom prst="roundRect">
            <a:avLst>
              <a:gd name="adj" fmla="val 862"/>
            </a:avLst>
          </a:prstGeom>
          <a:solidFill>
            <a:srgbClr val="FFFFFF"/>
          </a:solidFill>
          <a:ln w="12700">
            <a:solidFill>
              <a:srgbClr val="26323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7371" y="2103120"/>
            <a:ext cx="2167128" cy="-477317"/>
          </a:xfrm>
          <a:prstGeom prst="line">
            <a:avLst/>
          </a:prstGeom>
          <a:noFill/>
          <a:ln w="50800">
            <a:solidFill>
              <a:srgbClr val="E94E3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94499" y="1625803"/>
            <a:ext cx="1733702" cy="1378915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28202" y="3004718"/>
            <a:ext cx="-2239366" cy="1484986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88836" y="4489704"/>
            <a:ext cx="3395167" cy="371246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81067" y="1956816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62779" y="2061972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</a:t>
            </a:r>
            <a:endParaRPr lang="en-US" sz="530" dirty="0"/>
          </a:p>
        </p:txBody>
      </p:sp>
      <p:sp>
        <p:nvSpPr>
          <p:cNvPr id="13" name="Shape 11"/>
          <p:cNvSpPr/>
          <p:nvPr/>
        </p:nvSpPr>
        <p:spPr>
          <a:xfrm>
            <a:off x="7048195" y="1479499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029907" y="1584655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</a:t>
            </a:r>
            <a:endParaRPr lang="en-US" sz="530" dirty="0"/>
          </a:p>
        </p:txBody>
      </p:sp>
      <p:sp>
        <p:nvSpPr>
          <p:cNvPr id="15" name="Shape 13"/>
          <p:cNvSpPr/>
          <p:nvPr/>
        </p:nvSpPr>
        <p:spPr>
          <a:xfrm>
            <a:off x="8781898" y="2858414"/>
            <a:ext cx="292608" cy="292608"/>
          </a:xfrm>
          <a:prstGeom prst="ellipse">
            <a:avLst/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763610" y="296357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6542532" y="4343400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24244" y="4448556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</a:t>
            </a:r>
            <a:endParaRPr lang="en-US" sz="530" dirty="0"/>
          </a:p>
        </p:txBody>
      </p:sp>
      <p:sp>
        <p:nvSpPr>
          <p:cNvPr id="19" name="Shape 17"/>
          <p:cNvSpPr/>
          <p:nvPr/>
        </p:nvSpPr>
        <p:spPr>
          <a:xfrm>
            <a:off x="9937699" y="4714646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19411" y="4819802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H5</a:t>
            </a:r>
            <a:endParaRPr lang="en-US" sz="530" dirty="0"/>
          </a:p>
        </p:txBody>
      </p:sp>
      <p:sp>
        <p:nvSpPr>
          <p:cNvPr id="21" name="Shape 19"/>
          <p:cNvSpPr/>
          <p:nvPr/>
        </p:nvSpPr>
        <p:spPr>
          <a:xfrm>
            <a:off x="4434840" y="5577840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80568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17652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547360" y="5577840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91820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28904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659880" y="5577840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3072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40156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772400" y="5577840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14324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1408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884920" y="5577840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25576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62660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997440" y="5577840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36828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739120" y="5577840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50292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CREDENTIALS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10744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Capability is specific to lanes, loads, and service levels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2240280"/>
            <a:ext cx="12191695" cy="2606040"/>
          </a:xfrm>
          <a:prstGeom prst="rect">
            <a:avLst>
              <a:gd name="adj" fmla="val 1754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542032"/>
            <a:ext cx="6492240" cy="201168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2632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9149" y="3044952"/>
            <a:ext cx="1947672" cy="-181051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66821" y="2863901"/>
            <a:ext cx="1558138" cy="523037"/>
          </a:xfrm>
          <a:prstGeom prst="line">
            <a:avLst/>
          </a:prstGeom>
          <a:noFill/>
          <a:ln w="50800">
            <a:solidFill>
              <a:srgbClr val="E94E3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24958" y="3386938"/>
            <a:ext cx="-2012594" cy="563270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2364" y="3950208"/>
            <a:ext cx="3051353" cy="140818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72845" y="2898648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54557" y="3003804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</a:t>
            </a:r>
            <a:endParaRPr lang="en-US" sz="530" dirty="0"/>
          </a:p>
        </p:txBody>
      </p:sp>
      <p:sp>
        <p:nvSpPr>
          <p:cNvPr id="12" name="Shape 10"/>
          <p:cNvSpPr/>
          <p:nvPr/>
        </p:nvSpPr>
        <p:spPr>
          <a:xfrm>
            <a:off x="3220517" y="2717597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2229" y="2822753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</a:t>
            </a:r>
            <a:endParaRPr lang="en-US" sz="530" dirty="0"/>
          </a:p>
        </p:txBody>
      </p:sp>
      <p:sp>
        <p:nvSpPr>
          <p:cNvPr id="14" name="Shape 12"/>
          <p:cNvSpPr/>
          <p:nvPr/>
        </p:nvSpPr>
        <p:spPr>
          <a:xfrm>
            <a:off x="4778654" y="3240634"/>
            <a:ext cx="292608" cy="292608"/>
          </a:xfrm>
          <a:prstGeom prst="ellipse">
            <a:avLst/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60366" y="334579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</a:t>
            </a:r>
            <a:endParaRPr lang="en-US" sz="530" dirty="0"/>
          </a:p>
        </p:txBody>
      </p:sp>
      <p:sp>
        <p:nvSpPr>
          <p:cNvPr id="16" name="Shape 14"/>
          <p:cNvSpPr/>
          <p:nvPr/>
        </p:nvSpPr>
        <p:spPr>
          <a:xfrm>
            <a:off x="2766060" y="3803904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7772" y="390906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</a:t>
            </a:r>
            <a:endParaRPr lang="en-US" sz="530" dirty="0"/>
          </a:p>
        </p:txBody>
      </p:sp>
      <p:sp>
        <p:nvSpPr>
          <p:cNvPr id="18" name="Shape 16"/>
          <p:cNvSpPr/>
          <p:nvPr/>
        </p:nvSpPr>
        <p:spPr>
          <a:xfrm>
            <a:off x="5817413" y="3944722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99125" y="4049878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H5</a:t>
            </a:r>
            <a:endParaRPr lang="en-US" sz="530" dirty="0"/>
          </a:p>
        </p:txBody>
      </p:sp>
      <p:sp>
        <p:nvSpPr>
          <p:cNvPr id="20" name="Shape 18"/>
          <p:cNvSpPr/>
          <p:nvPr/>
        </p:nvSpPr>
        <p:spPr>
          <a:xfrm>
            <a:off x="914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44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74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050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35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5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8956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25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556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862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16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46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8768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207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37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867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97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27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589520" y="267004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verified regions, modes, facilities, capacity, certifications, and accountable scope.</a:t>
            </a:r>
            <a:endParaRPr lang="en-US" sz="1230" dirty="0"/>
          </a:p>
        </p:txBody>
      </p:sp>
      <p:sp>
        <p:nvSpPr>
          <p:cNvPr id="39" name="Text 37"/>
          <p:cNvSpPr/>
          <p:nvPr/>
        </p:nvSpPr>
        <p:spPr>
          <a:xfrm>
            <a:off x="7589520" y="382219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hubs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491472" y="4005072"/>
            <a:ext cx="1645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network</a:t>
            </a:r>
            <a:endParaRPr lang="en-US" sz="650" dirty="0"/>
          </a:p>
        </p:txBody>
      </p:sp>
      <p:sp>
        <p:nvSpPr>
          <p:cNvPr id="41" name="Text 39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2" name="Text 40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50292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PRESSURE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10744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Customers need visibility when plans change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2240280"/>
            <a:ext cx="12191695" cy="2606040"/>
          </a:xfrm>
          <a:prstGeom prst="rect">
            <a:avLst>
              <a:gd name="adj" fmla="val 1754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542032"/>
            <a:ext cx="6492240" cy="201168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2632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9149" y="3044952"/>
            <a:ext cx="1947672" cy="-181051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66821" y="2863901"/>
            <a:ext cx="1558138" cy="523037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24958" y="3386938"/>
            <a:ext cx="-2012594" cy="563270"/>
          </a:xfrm>
          <a:prstGeom prst="line">
            <a:avLst/>
          </a:prstGeom>
          <a:noFill/>
          <a:ln w="50800">
            <a:solidFill>
              <a:srgbClr val="E94E3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2364" y="3950208"/>
            <a:ext cx="3051353" cy="140818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72845" y="2898648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54557" y="3003804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</a:t>
            </a:r>
            <a:endParaRPr lang="en-US" sz="530" dirty="0"/>
          </a:p>
        </p:txBody>
      </p:sp>
      <p:sp>
        <p:nvSpPr>
          <p:cNvPr id="12" name="Shape 10"/>
          <p:cNvSpPr/>
          <p:nvPr/>
        </p:nvSpPr>
        <p:spPr>
          <a:xfrm>
            <a:off x="3220517" y="2717597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2229" y="2822753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</a:t>
            </a:r>
            <a:endParaRPr lang="en-US" sz="530" dirty="0"/>
          </a:p>
        </p:txBody>
      </p:sp>
      <p:sp>
        <p:nvSpPr>
          <p:cNvPr id="14" name="Shape 12"/>
          <p:cNvSpPr/>
          <p:nvPr/>
        </p:nvSpPr>
        <p:spPr>
          <a:xfrm>
            <a:off x="4778654" y="3240634"/>
            <a:ext cx="292608" cy="292608"/>
          </a:xfrm>
          <a:prstGeom prst="ellipse">
            <a:avLst/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60366" y="334579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</a:t>
            </a:r>
            <a:endParaRPr lang="en-US" sz="530" dirty="0"/>
          </a:p>
        </p:txBody>
      </p:sp>
      <p:sp>
        <p:nvSpPr>
          <p:cNvPr id="16" name="Shape 14"/>
          <p:cNvSpPr/>
          <p:nvPr/>
        </p:nvSpPr>
        <p:spPr>
          <a:xfrm>
            <a:off x="2766060" y="3803904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7772" y="390906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</a:t>
            </a:r>
            <a:endParaRPr lang="en-US" sz="530" dirty="0"/>
          </a:p>
        </p:txBody>
      </p:sp>
      <p:sp>
        <p:nvSpPr>
          <p:cNvPr id="18" name="Shape 16"/>
          <p:cNvSpPr/>
          <p:nvPr/>
        </p:nvSpPr>
        <p:spPr>
          <a:xfrm>
            <a:off x="5817413" y="3944722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99125" y="4049878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H5</a:t>
            </a:r>
            <a:endParaRPr lang="en-US" sz="530" dirty="0"/>
          </a:p>
        </p:txBody>
      </p:sp>
      <p:sp>
        <p:nvSpPr>
          <p:cNvPr id="20" name="Shape 18"/>
          <p:cNvSpPr/>
          <p:nvPr/>
        </p:nvSpPr>
        <p:spPr>
          <a:xfrm>
            <a:off x="914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44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74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050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35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5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8956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25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556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862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16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46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8768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207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37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867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97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27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589520" y="267004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variability, cutoff, damage, delay, documentation, communication, and exception pressures.</a:t>
            </a:r>
            <a:endParaRPr lang="en-US" sz="1230" dirty="0"/>
          </a:p>
        </p:txBody>
      </p:sp>
      <p:sp>
        <p:nvSpPr>
          <p:cNvPr id="39" name="Text 37"/>
          <p:cNvSpPr/>
          <p:nvPr/>
        </p:nvSpPr>
        <p:spPr>
          <a:xfrm>
            <a:off x="7589520" y="382219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491472" y="4005072"/>
            <a:ext cx="1645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50" dirty="0"/>
          </a:p>
        </p:txBody>
      </p:sp>
      <p:sp>
        <p:nvSpPr>
          <p:cNvPr id="41" name="Text 39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2" name="Text 40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50292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SERVICES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10744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Offers align to the shipment journey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2240280"/>
            <a:ext cx="12191695" cy="2606040"/>
          </a:xfrm>
          <a:prstGeom prst="rect">
            <a:avLst>
              <a:gd name="adj" fmla="val 1754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542032"/>
            <a:ext cx="6492240" cy="201168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2632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9149" y="3044952"/>
            <a:ext cx="1947672" cy="-181051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66821" y="2863901"/>
            <a:ext cx="1558138" cy="523037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24958" y="3386938"/>
            <a:ext cx="-2012594" cy="563270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2364" y="3950208"/>
            <a:ext cx="3051353" cy="140818"/>
          </a:xfrm>
          <a:prstGeom prst="line">
            <a:avLst/>
          </a:prstGeom>
          <a:noFill/>
          <a:ln w="50800">
            <a:solidFill>
              <a:srgbClr val="E94E3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72845" y="2898648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54557" y="3003804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</a:t>
            </a:r>
            <a:endParaRPr lang="en-US" sz="530" dirty="0"/>
          </a:p>
        </p:txBody>
      </p:sp>
      <p:sp>
        <p:nvSpPr>
          <p:cNvPr id="12" name="Shape 10"/>
          <p:cNvSpPr/>
          <p:nvPr/>
        </p:nvSpPr>
        <p:spPr>
          <a:xfrm>
            <a:off x="3220517" y="2717597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2229" y="2822753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</a:t>
            </a:r>
            <a:endParaRPr lang="en-US" sz="530" dirty="0"/>
          </a:p>
        </p:txBody>
      </p:sp>
      <p:sp>
        <p:nvSpPr>
          <p:cNvPr id="14" name="Shape 12"/>
          <p:cNvSpPr/>
          <p:nvPr/>
        </p:nvSpPr>
        <p:spPr>
          <a:xfrm>
            <a:off x="4778654" y="3240634"/>
            <a:ext cx="292608" cy="292608"/>
          </a:xfrm>
          <a:prstGeom prst="ellipse">
            <a:avLst/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60366" y="334579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</a:t>
            </a:r>
            <a:endParaRPr lang="en-US" sz="530" dirty="0"/>
          </a:p>
        </p:txBody>
      </p:sp>
      <p:sp>
        <p:nvSpPr>
          <p:cNvPr id="16" name="Shape 14"/>
          <p:cNvSpPr/>
          <p:nvPr/>
        </p:nvSpPr>
        <p:spPr>
          <a:xfrm>
            <a:off x="2766060" y="3803904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7772" y="390906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</a:t>
            </a:r>
            <a:endParaRPr lang="en-US" sz="530" dirty="0"/>
          </a:p>
        </p:txBody>
      </p:sp>
      <p:sp>
        <p:nvSpPr>
          <p:cNvPr id="18" name="Shape 16"/>
          <p:cNvSpPr/>
          <p:nvPr/>
        </p:nvSpPr>
        <p:spPr>
          <a:xfrm>
            <a:off x="5817413" y="3944722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99125" y="4049878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H5</a:t>
            </a:r>
            <a:endParaRPr lang="en-US" sz="530" dirty="0"/>
          </a:p>
        </p:txBody>
      </p:sp>
      <p:sp>
        <p:nvSpPr>
          <p:cNvPr id="20" name="Shape 18"/>
          <p:cNvSpPr/>
          <p:nvPr/>
        </p:nvSpPr>
        <p:spPr>
          <a:xfrm>
            <a:off x="914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44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74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050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35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5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8956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25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556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862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16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46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8768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207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37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867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97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27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589520" y="267004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inbound, warehousing, fulfillment, linehaul, last mile, reverse logistics, and reporting.</a:t>
            </a:r>
            <a:endParaRPr lang="en-US" sz="1230" dirty="0"/>
          </a:p>
        </p:txBody>
      </p:sp>
      <p:sp>
        <p:nvSpPr>
          <p:cNvPr id="39" name="Text 37"/>
          <p:cNvSpPr/>
          <p:nvPr/>
        </p:nvSpPr>
        <p:spPr>
          <a:xfrm>
            <a:off x="7589520" y="382219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signals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491472" y="4005072"/>
            <a:ext cx="1645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50" dirty="0"/>
          </a:p>
        </p:txBody>
      </p:sp>
      <p:sp>
        <p:nvSpPr>
          <p:cNvPr id="41" name="Text 39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2" name="Text 40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50292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NETWORK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10744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Hubs and lanes work through explicit handoffs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2240280"/>
            <a:ext cx="12191695" cy="2606040"/>
          </a:xfrm>
          <a:prstGeom prst="rect">
            <a:avLst>
              <a:gd name="adj" fmla="val 1754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542032"/>
            <a:ext cx="6492240" cy="201168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2632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9149" y="3044952"/>
            <a:ext cx="1947672" cy="-181051"/>
          </a:xfrm>
          <a:prstGeom prst="line">
            <a:avLst/>
          </a:prstGeom>
          <a:noFill/>
          <a:ln w="50800">
            <a:solidFill>
              <a:srgbClr val="E94E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66821" y="2863901"/>
            <a:ext cx="1558138" cy="523037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24958" y="3386938"/>
            <a:ext cx="-2012594" cy="563270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2364" y="3950208"/>
            <a:ext cx="3051353" cy="140818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72845" y="2898648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54557" y="3003804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</a:t>
            </a:r>
            <a:endParaRPr lang="en-US" sz="530" dirty="0"/>
          </a:p>
        </p:txBody>
      </p:sp>
      <p:sp>
        <p:nvSpPr>
          <p:cNvPr id="12" name="Shape 10"/>
          <p:cNvSpPr/>
          <p:nvPr/>
        </p:nvSpPr>
        <p:spPr>
          <a:xfrm>
            <a:off x="3220517" y="2717597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2229" y="2822753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</a:t>
            </a:r>
            <a:endParaRPr lang="en-US" sz="530" dirty="0"/>
          </a:p>
        </p:txBody>
      </p:sp>
      <p:sp>
        <p:nvSpPr>
          <p:cNvPr id="14" name="Shape 12"/>
          <p:cNvSpPr/>
          <p:nvPr/>
        </p:nvSpPr>
        <p:spPr>
          <a:xfrm>
            <a:off x="4778654" y="3240634"/>
            <a:ext cx="292608" cy="292608"/>
          </a:xfrm>
          <a:prstGeom prst="ellipse">
            <a:avLst/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60366" y="334579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</a:t>
            </a:r>
            <a:endParaRPr lang="en-US" sz="530" dirty="0"/>
          </a:p>
        </p:txBody>
      </p:sp>
      <p:sp>
        <p:nvSpPr>
          <p:cNvPr id="16" name="Shape 14"/>
          <p:cNvSpPr/>
          <p:nvPr/>
        </p:nvSpPr>
        <p:spPr>
          <a:xfrm>
            <a:off x="2766060" y="3803904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7772" y="390906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</a:t>
            </a:r>
            <a:endParaRPr lang="en-US" sz="530" dirty="0"/>
          </a:p>
        </p:txBody>
      </p:sp>
      <p:sp>
        <p:nvSpPr>
          <p:cNvPr id="18" name="Shape 16"/>
          <p:cNvSpPr/>
          <p:nvPr/>
        </p:nvSpPr>
        <p:spPr>
          <a:xfrm>
            <a:off x="5817413" y="3944722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99125" y="4049878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H5</a:t>
            </a:r>
            <a:endParaRPr lang="en-US" sz="530" dirty="0"/>
          </a:p>
        </p:txBody>
      </p:sp>
      <p:sp>
        <p:nvSpPr>
          <p:cNvPr id="20" name="Shape 18"/>
          <p:cNvSpPr/>
          <p:nvPr/>
        </p:nvSpPr>
        <p:spPr>
          <a:xfrm>
            <a:off x="914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44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74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050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35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5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8956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25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556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862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16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46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8768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207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37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867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97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27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589520" y="267004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origin, consolidation, sort, transfer, destination, delivery, proof, and exception ownership.</a:t>
            </a:r>
            <a:endParaRPr lang="en-US" sz="1230" dirty="0"/>
          </a:p>
        </p:txBody>
      </p:sp>
      <p:sp>
        <p:nvSpPr>
          <p:cNvPr id="39" name="Text 37"/>
          <p:cNvSpPr/>
          <p:nvPr/>
        </p:nvSpPr>
        <p:spPr>
          <a:xfrm>
            <a:off x="7589520" y="382219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handoffs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491472" y="4005072"/>
            <a:ext cx="1645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route</a:t>
            </a:r>
            <a:endParaRPr lang="en-US" sz="650" dirty="0"/>
          </a:p>
        </p:txBody>
      </p:sp>
      <p:sp>
        <p:nvSpPr>
          <p:cNvPr id="41" name="Text 39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2" name="Text 40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50292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PROOF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10744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Selected lanes make performance credible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2240280"/>
            <a:ext cx="12191695" cy="2606040"/>
          </a:xfrm>
          <a:prstGeom prst="rect">
            <a:avLst>
              <a:gd name="adj" fmla="val 1754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542032"/>
            <a:ext cx="6492240" cy="201168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2632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9149" y="3044952"/>
            <a:ext cx="1947672" cy="-181051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66821" y="2863901"/>
            <a:ext cx="1558138" cy="523037"/>
          </a:xfrm>
          <a:prstGeom prst="line">
            <a:avLst/>
          </a:prstGeom>
          <a:noFill/>
          <a:ln w="50800">
            <a:solidFill>
              <a:srgbClr val="E94E3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24958" y="3386938"/>
            <a:ext cx="-2012594" cy="563270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2364" y="3950208"/>
            <a:ext cx="3051353" cy="140818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72845" y="2898648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54557" y="3003804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</a:t>
            </a:r>
            <a:endParaRPr lang="en-US" sz="530" dirty="0"/>
          </a:p>
        </p:txBody>
      </p:sp>
      <p:sp>
        <p:nvSpPr>
          <p:cNvPr id="12" name="Shape 10"/>
          <p:cNvSpPr/>
          <p:nvPr/>
        </p:nvSpPr>
        <p:spPr>
          <a:xfrm>
            <a:off x="3220517" y="2717597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2229" y="2822753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</a:t>
            </a:r>
            <a:endParaRPr lang="en-US" sz="530" dirty="0"/>
          </a:p>
        </p:txBody>
      </p:sp>
      <p:sp>
        <p:nvSpPr>
          <p:cNvPr id="14" name="Shape 12"/>
          <p:cNvSpPr/>
          <p:nvPr/>
        </p:nvSpPr>
        <p:spPr>
          <a:xfrm>
            <a:off x="4778654" y="3240634"/>
            <a:ext cx="292608" cy="292608"/>
          </a:xfrm>
          <a:prstGeom prst="ellipse">
            <a:avLst/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60366" y="334579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</a:t>
            </a:r>
            <a:endParaRPr lang="en-US" sz="530" dirty="0"/>
          </a:p>
        </p:txBody>
      </p:sp>
      <p:sp>
        <p:nvSpPr>
          <p:cNvPr id="16" name="Shape 14"/>
          <p:cNvSpPr/>
          <p:nvPr/>
        </p:nvSpPr>
        <p:spPr>
          <a:xfrm>
            <a:off x="2766060" y="3803904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7772" y="390906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</a:t>
            </a:r>
            <a:endParaRPr lang="en-US" sz="530" dirty="0"/>
          </a:p>
        </p:txBody>
      </p:sp>
      <p:sp>
        <p:nvSpPr>
          <p:cNvPr id="18" name="Shape 16"/>
          <p:cNvSpPr/>
          <p:nvPr/>
        </p:nvSpPr>
        <p:spPr>
          <a:xfrm>
            <a:off x="5817413" y="3944722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99125" y="4049878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H5</a:t>
            </a:r>
            <a:endParaRPr lang="en-US" sz="530" dirty="0"/>
          </a:p>
        </p:txBody>
      </p:sp>
      <p:sp>
        <p:nvSpPr>
          <p:cNvPr id="20" name="Shape 18"/>
          <p:cNvSpPr/>
          <p:nvPr/>
        </p:nvSpPr>
        <p:spPr>
          <a:xfrm>
            <a:off x="914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44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74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050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35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5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8956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25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556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862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16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46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8768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207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37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867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97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27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589520" y="267004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placeholder scope, baseline, intervention, service result, measurement period, and limitations.</a:t>
            </a:r>
            <a:endParaRPr lang="en-US" sz="1230" dirty="0"/>
          </a:p>
        </p:txBody>
      </p:sp>
      <p:sp>
        <p:nvSpPr>
          <p:cNvPr id="39" name="Text 37"/>
          <p:cNvSpPr/>
          <p:nvPr/>
        </p:nvSpPr>
        <p:spPr>
          <a:xfrm>
            <a:off x="7589520" y="382219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signals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491472" y="4005072"/>
            <a:ext cx="1645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50" dirty="0"/>
          </a:p>
        </p:txBody>
      </p:sp>
      <p:sp>
        <p:nvSpPr>
          <p:cNvPr id="41" name="Text 39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2" name="Text 40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50292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CONTROL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10744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 levels depend on early exception signals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2240280"/>
            <a:ext cx="12191695" cy="2606040"/>
          </a:xfrm>
          <a:prstGeom prst="rect">
            <a:avLst>
              <a:gd name="adj" fmla="val 1754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542032"/>
            <a:ext cx="6492240" cy="201168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2632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9149" y="3044952"/>
            <a:ext cx="1947672" cy="-181051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66821" y="2863901"/>
            <a:ext cx="1558138" cy="523037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24958" y="3386938"/>
            <a:ext cx="-2012594" cy="563270"/>
          </a:xfrm>
          <a:prstGeom prst="line">
            <a:avLst/>
          </a:prstGeom>
          <a:noFill/>
          <a:ln w="50800">
            <a:solidFill>
              <a:srgbClr val="E94E3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2364" y="3950208"/>
            <a:ext cx="3051353" cy="140818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72845" y="2898648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54557" y="3003804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</a:t>
            </a:r>
            <a:endParaRPr lang="en-US" sz="530" dirty="0"/>
          </a:p>
        </p:txBody>
      </p:sp>
      <p:sp>
        <p:nvSpPr>
          <p:cNvPr id="12" name="Shape 10"/>
          <p:cNvSpPr/>
          <p:nvPr/>
        </p:nvSpPr>
        <p:spPr>
          <a:xfrm>
            <a:off x="3220517" y="2717597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2229" y="2822753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</a:t>
            </a:r>
            <a:endParaRPr lang="en-US" sz="530" dirty="0"/>
          </a:p>
        </p:txBody>
      </p:sp>
      <p:sp>
        <p:nvSpPr>
          <p:cNvPr id="14" name="Shape 12"/>
          <p:cNvSpPr/>
          <p:nvPr/>
        </p:nvSpPr>
        <p:spPr>
          <a:xfrm>
            <a:off x="4778654" y="3240634"/>
            <a:ext cx="292608" cy="292608"/>
          </a:xfrm>
          <a:prstGeom prst="ellipse">
            <a:avLst/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60366" y="334579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</a:t>
            </a:r>
            <a:endParaRPr lang="en-US" sz="530" dirty="0"/>
          </a:p>
        </p:txBody>
      </p:sp>
      <p:sp>
        <p:nvSpPr>
          <p:cNvPr id="16" name="Shape 14"/>
          <p:cNvSpPr/>
          <p:nvPr/>
        </p:nvSpPr>
        <p:spPr>
          <a:xfrm>
            <a:off x="2766060" y="3803904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7772" y="390906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</a:t>
            </a:r>
            <a:endParaRPr lang="en-US" sz="530" dirty="0"/>
          </a:p>
        </p:txBody>
      </p:sp>
      <p:sp>
        <p:nvSpPr>
          <p:cNvPr id="18" name="Shape 16"/>
          <p:cNvSpPr/>
          <p:nvPr/>
        </p:nvSpPr>
        <p:spPr>
          <a:xfrm>
            <a:off x="5817413" y="3944722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99125" y="4049878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H5</a:t>
            </a:r>
            <a:endParaRPr lang="en-US" sz="530" dirty="0"/>
          </a:p>
        </p:txBody>
      </p:sp>
      <p:sp>
        <p:nvSpPr>
          <p:cNvPr id="20" name="Shape 18"/>
          <p:cNvSpPr/>
          <p:nvPr/>
        </p:nvSpPr>
        <p:spPr>
          <a:xfrm>
            <a:off x="914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44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74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050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35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5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8956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25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556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862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16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46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8768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207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37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867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97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27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589520" y="267004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scan, dwell, damage, capacity, weather, document, customer, and recovery controls.</a:t>
            </a:r>
            <a:endParaRPr lang="en-US" sz="1230" dirty="0"/>
          </a:p>
        </p:txBody>
      </p:sp>
      <p:sp>
        <p:nvSpPr>
          <p:cNvPr id="39" name="Text 37"/>
          <p:cNvSpPr/>
          <p:nvPr/>
        </p:nvSpPr>
        <p:spPr>
          <a:xfrm>
            <a:off x="7589520" y="382219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96.4%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491472" y="4005072"/>
            <a:ext cx="1645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SLA</a:t>
            </a:r>
            <a:endParaRPr lang="en-US" sz="650" dirty="0"/>
          </a:p>
        </p:txBody>
      </p:sp>
      <p:sp>
        <p:nvSpPr>
          <p:cNvPr id="41" name="Text 39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2" name="Text 40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50292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FIT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10744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with one lane where control matters most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2240280"/>
            <a:ext cx="12191695" cy="2606040"/>
          </a:xfrm>
          <a:prstGeom prst="rect">
            <a:avLst>
              <a:gd name="adj" fmla="val 1754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542032"/>
            <a:ext cx="6492240" cy="201168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2632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9149" y="3044952"/>
            <a:ext cx="1947672" cy="-181051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66821" y="2863901"/>
            <a:ext cx="1558138" cy="523037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24958" y="3386938"/>
            <a:ext cx="-2012594" cy="563270"/>
          </a:xfrm>
          <a:prstGeom prst="line">
            <a:avLst/>
          </a:prstGeom>
          <a:noFill/>
          <a:ln w="20320">
            <a:solidFill>
              <a:srgbClr val="4D9CB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2364" y="3950208"/>
            <a:ext cx="3051353" cy="140818"/>
          </a:xfrm>
          <a:prstGeom prst="line">
            <a:avLst/>
          </a:prstGeom>
          <a:noFill/>
          <a:ln w="50800">
            <a:solidFill>
              <a:srgbClr val="E94E3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72845" y="2898648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54557" y="3003804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</a:t>
            </a:r>
            <a:endParaRPr lang="en-US" sz="530" dirty="0"/>
          </a:p>
        </p:txBody>
      </p:sp>
      <p:sp>
        <p:nvSpPr>
          <p:cNvPr id="12" name="Shape 10"/>
          <p:cNvSpPr/>
          <p:nvPr/>
        </p:nvSpPr>
        <p:spPr>
          <a:xfrm>
            <a:off x="3220517" y="2717597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2229" y="2822753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H2</a:t>
            </a:r>
            <a:endParaRPr lang="en-US" sz="530" dirty="0"/>
          </a:p>
        </p:txBody>
      </p:sp>
      <p:sp>
        <p:nvSpPr>
          <p:cNvPr id="14" name="Shape 12"/>
          <p:cNvSpPr/>
          <p:nvPr/>
        </p:nvSpPr>
        <p:spPr>
          <a:xfrm>
            <a:off x="4778654" y="3240634"/>
            <a:ext cx="292608" cy="292608"/>
          </a:xfrm>
          <a:prstGeom prst="ellipse">
            <a:avLst/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60366" y="334579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H3</a:t>
            </a:r>
            <a:endParaRPr lang="en-US" sz="530" dirty="0"/>
          </a:p>
        </p:txBody>
      </p:sp>
      <p:sp>
        <p:nvSpPr>
          <p:cNvPr id="16" name="Shape 14"/>
          <p:cNvSpPr/>
          <p:nvPr/>
        </p:nvSpPr>
        <p:spPr>
          <a:xfrm>
            <a:off x="2766060" y="3803904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7772" y="3909060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</a:t>
            </a:r>
            <a:endParaRPr lang="en-US" sz="530" dirty="0"/>
          </a:p>
        </p:txBody>
      </p:sp>
      <p:sp>
        <p:nvSpPr>
          <p:cNvPr id="18" name="Shape 16"/>
          <p:cNvSpPr/>
          <p:nvPr/>
        </p:nvSpPr>
        <p:spPr>
          <a:xfrm>
            <a:off x="5817413" y="3944722"/>
            <a:ext cx="292608" cy="292608"/>
          </a:xfrm>
          <a:prstGeom prst="ellipse">
            <a:avLst/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99125" y="4049878"/>
            <a:ext cx="3291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H5</a:t>
            </a:r>
            <a:endParaRPr lang="en-US" sz="530" dirty="0"/>
          </a:p>
        </p:txBody>
      </p:sp>
      <p:sp>
        <p:nvSpPr>
          <p:cNvPr id="20" name="Shape 18"/>
          <p:cNvSpPr/>
          <p:nvPr/>
        </p:nvSpPr>
        <p:spPr>
          <a:xfrm>
            <a:off x="914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44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74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050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35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5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8956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25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556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862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164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46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8768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2070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372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867400" y="4050792"/>
            <a:ext cx="128016" cy="256032"/>
          </a:xfrm>
          <a:prstGeom prst="rect">
            <a:avLst>
              <a:gd name="adj" fmla="val 35714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976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E94E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27800" y="4050792"/>
            <a:ext cx="64008" cy="256032"/>
          </a:xfrm>
          <a:prstGeom prst="rect">
            <a:avLst>
              <a:gd name="adj" fmla="val 71429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589520" y="267004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cargo fit, origin-destination, volume, readiness, onboarding steps, owner, and next review.</a:t>
            </a:r>
            <a:endParaRPr lang="en-US" sz="1230" dirty="0"/>
          </a:p>
        </p:txBody>
      </p:sp>
      <p:sp>
        <p:nvSpPr>
          <p:cNvPr id="39" name="Text 37"/>
          <p:cNvSpPr/>
          <p:nvPr/>
        </p:nvSpPr>
        <p:spPr>
          <a:xfrm>
            <a:off x="7589520" y="382219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E94E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signals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491472" y="4005072"/>
            <a:ext cx="1645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50" dirty="0"/>
          </a:p>
        </p:txBody>
      </p:sp>
      <p:sp>
        <p:nvSpPr>
          <p:cNvPr id="41" name="Text 39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2" name="Text 40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Logistics Network Company Profile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