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C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PROPOSAL · DECISION 02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a smaller tool before building a larger system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676656" y="32461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transparent proposal for the need, options, recommended scope, delivery, adoption, controls and the next approval gate.</a:t>
            </a:r>
            <a:endParaRPr lang="en-US" sz="1130" dirty="0"/>
          </a:p>
        </p:txBody>
      </p:sp>
      <p:sp>
        <p:nvSpPr>
          <p:cNvPr id="5" name="Shape 3"/>
          <p:cNvSpPr/>
          <p:nvPr/>
        </p:nvSpPr>
        <p:spPr>
          <a:xfrm>
            <a:off x="676656" y="5010912"/>
            <a:ext cx="4480560" cy="457200"/>
          </a:xfrm>
          <a:prstGeom prst="roundRect">
            <a:avLst>
              <a:gd name="adj" fmla="val 16000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5157216"/>
            <a:ext cx="4023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080760" y="594360"/>
            <a:ext cx="5440680" cy="5596128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801100" y="1005840"/>
            <a:ext cx="0" cy="4773168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83680" y="1261872"/>
            <a:ext cx="221742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00516" y="116128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29400" y="10972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8801100" y="2179930"/>
            <a:ext cx="221742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700516" y="2079346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698480" y="2015338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583680" y="3097987"/>
            <a:ext cx="221742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00516" y="2997403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29400" y="2933395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8801100" y="4016045"/>
            <a:ext cx="221742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700516" y="3915461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98480" y="3851453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583680" y="4934102"/>
            <a:ext cx="221742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700516" y="483351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29400" y="476951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C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NEED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current workflow creates avoidable rework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affected users, trigger, failure mode, frequency, cost of delay and the evidence boundary.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hrs/wk*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OPTIONS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choices against shared criteria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no change, process change, configuration and build across value, effort, risk and reversibility.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options*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C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SCOPE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 the smallest credible release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included jobs, explicit exclusions, interfaces, service expectation and acceptance criteria.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jobs*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DELIVERY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work around evidence gates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discovery, prototype, security review, pilot, release and post-launch review with owners.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weeks*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C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ADOPTION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useful tool still needs a behavior change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champions, training, migration, support, feedback and the measure of sustained use.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users*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RISK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Controls keep a reversible decision reversible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permissions, data quality, reliability, vendor dependency, workload and rollback.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controls*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C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APPROVAL</a:t>
            </a:r>
            <a:endParaRPr lang="en-US" sz="660" dirty="0"/>
          </a:p>
        </p:txBody>
      </p:sp>
      <p:sp>
        <p:nvSpPr>
          <p:cNvPr id="3" name="Shape 1"/>
          <p:cNvSpPr/>
          <p:nvPr/>
        </p:nvSpPr>
        <p:spPr>
          <a:xfrm>
            <a:off x="594360" y="804672"/>
            <a:ext cx="10972800" cy="0"/>
          </a:xfrm>
          <a:prstGeom prst="line">
            <a:avLst/>
          </a:prstGeom>
          <a:noFill/>
          <a:ln w="10160">
            <a:solidFill>
              <a:srgbClr val="CFD3C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2412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a bounded pilot with conditions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594360" y="2011680"/>
            <a:ext cx="71780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183380" y="2423160"/>
            <a:ext cx="0" cy="3154680"/>
          </a:xfrm>
          <a:prstGeom prst="line">
            <a:avLst/>
          </a:prstGeom>
          <a:noFill/>
          <a:ln w="25400">
            <a:solidFill>
              <a:srgbClr val="202B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97280" y="267919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82796" y="257860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51460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183380" y="327355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82796" y="317296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9440" y="310896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097280" y="3867912"/>
            <a:ext cx="3086100" cy="0"/>
          </a:xfrm>
          <a:prstGeom prst="line">
            <a:avLst/>
          </a:prstGeom>
          <a:noFill/>
          <a:ln w="25400">
            <a:solidFill>
              <a:srgbClr val="E96D5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82796" y="3767328"/>
            <a:ext cx="201168" cy="201168"/>
          </a:xfrm>
          <a:prstGeom prst="ellipse">
            <a:avLst/>
          </a:prstGeom>
          <a:solidFill>
            <a:srgbClr val="B9E34B"/>
          </a:solidFill>
          <a:ln w="12700">
            <a:solidFill>
              <a:srgbClr val="B9E3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370332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183380" y="4462272"/>
            <a:ext cx="3086100" cy="0"/>
          </a:xfrm>
          <a:prstGeom prst="line">
            <a:avLst/>
          </a:prstGeom>
          <a:noFill/>
          <a:ln w="25400">
            <a:solidFill>
              <a:srgbClr val="2F65D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82796" y="436168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2976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1097280" y="5056632"/>
            <a:ext cx="3086100" cy="0"/>
          </a:xfrm>
          <a:prstGeom prst="line">
            <a:avLst/>
          </a:prstGeom>
          <a:noFill/>
          <a:ln w="25400">
            <a:solidFill>
              <a:srgbClr val="B9E3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082796" y="4956048"/>
            <a:ext cx="201168" cy="201168"/>
          </a:xfrm>
          <a:prstGeom prst="ellipse">
            <a:avLst/>
          </a:prstGeom>
          <a:solidFill>
            <a:srgbClr val="202B3D"/>
          </a:solidFill>
          <a:ln w="12700">
            <a:solidFill>
              <a:srgbClr val="202B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43000" y="489204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183880" y="2157984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illustrative cost, sponsor, start date, success threshold and the next decision.</a:t>
            </a:r>
            <a:endParaRPr lang="en-US" sz="1160" dirty="0"/>
          </a:p>
        </p:txBody>
      </p:sp>
      <p:sp>
        <p:nvSpPr>
          <p:cNvPr id="23" name="Shape 21"/>
          <p:cNvSpPr/>
          <p:nvPr/>
        </p:nvSpPr>
        <p:spPr>
          <a:xfrm>
            <a:off x="8183880" y="4005072"/>
            <a:ext cx="2852928" cy="1097280"/>
          </a:xfrm>
          <a:prstGeom prst="roundRect">
            <a:avLst>
              <a:gd name="adj" fmla="val 6667"/>
            </a:avLst>
          </a:prstGeom>
          <a:solidFill>
            <a:srgbClr val="E7ED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12480" y="4224528"/>
            <a:ext cx="23957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F65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$36K*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8412480" y="4663440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7" name="Text 25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02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Tool Decision Proposal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