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>
              <a:gd name="adj" fmla="val 5357"/>
            </a:avLst>
          </a:prstGeom>
          <a:solidFill>
            <a:srgbClr val="213A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43891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GRAMMAR LAB / 45 MIN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58368" y="1572768"/>
            <a:ext cx="6492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Grammar Lesson Plan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85800" y="3127248"/>
            <a:ext cx="5760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46F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Notice, name, move, test, explain, apply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269480" y="1371600"/>
            <a:ext cx="1143000" cy="566928"/>
          </a:xfrm>
          <a:prstGeom prst="roundRect">
            <a:avLst>
              <a:gd name="adj" fmla="val 9677"/>
            </a:avLst>
          </a:prstGeom>
          <a:solidFill>
            <a:srgbClr val="E969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79208" y="1581912"/>
            <a:ext cx="9235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8641080" y="1371600"/>
            <a:ext cx="1965960" cy="566928"/>
          </a:xfrm>
          <a:prstGeom prst="roundRect">
            <a:avLst>
              <a:gd name="adj" fmla="val 9677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750808" y="1581912"/>
            <a:ext cx="17465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7818120" y="2999232"/>
            <a:ext cx="1280160" cy="566928"/>
          </a:xfrm>
          <a:prstGeom prst="roundRect">
            <a:avLst>
              <a:gd name="adj" fmla="val 9677"/>
            </a:avLst>
          </a:prstGeom>
          <a:solidFill>
            <a:srgbClr val="E969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27848" y="3209544"/>
            <a:ext cx="10607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CHANGES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9418320" y="2999232"/>
            <a:ext cx="1508760" cy="566928"/>
          </a:xfrm>
          <a:prstGeom prst="roundRect">
            <a:avLst>
              <a:gd name="adj" fmla="val 9677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528048" y="3209544"/>
            <a:ext cx="1289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EMPHASIS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138160" y="2999232"/>
            <a:ext cx="868680" cy="-1060704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06840" y="1938528"/>
            <a:ext cx="1152144" cy="1060704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166360"/>
            <a:ext cx="5212080" cy="0"/>
          </a:xfrm>
          <a:prstGeom prst="line">
            <a:avLst/>
          </a:prstGeom>
          <a:noFill/>
          <a:ln w="381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66928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609344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51760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94176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736592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79008" y="5047488"/>
            <a:ext cx="237744" cy="237744"/>
          </a:xfrm>
          <a:prstGeom prst="ellipse">
            <a:avLst/>
          </a:prstGeom>
          <a:solidFill>
            <a:srgbClr val="7A9CC6"/>
          </a:solidFill>
          <a:ln w="12700">
            <a:solidFill>
              <a:srgbClr val="213A5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TARGET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the language move and its purpose visible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learners will identify, manipulate, explain, and use by the end.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goals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friendly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NOTICE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Begin with two sentences that create different effects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comparison, annotation, prediction, and discussion before naming the rule.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examples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contrast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ANATOMY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 how each phrase contributes to meaning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movable word groups to show function, relationship, optionality, and punctuation.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parts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sentence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MODEL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Think aloud while testing alternative structures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Reveal cues, choices, tradeoffs, a misconception, and how the reader experience changes.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moves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thinking made visible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PRACTICE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Rebuild sentences with one controlled change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from whole-class sorting to paired transformation and independent explanation.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 min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guided to independent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TRANSFER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the pattern in writing that matters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Apply the structure to a real paragraph, then justify the choice against the intended effect.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paragraph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authentic transfer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7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E969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EXIT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34440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 recognition, control, and reasoning separately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2679192"/>
            <a:ext cx="58978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one identification, one revision, one explanation, and the next teaching decision.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680960" y="1225296"/>
            <a:ext cx="3493008" cy="4343400"/>
          </a:xfrm>
          <a:prstGeom prst="roundRect">
            <a:avLst>
              <a:gd name="adj" fmla="val 1571"/>
            </a:avLst>
          </a:prstGeom>
          <a:solidFill>
            <a:srgbClr val="F2E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74152" y="1847088"/>
            <a:ext cx="2697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13A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checks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092440" y="2651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tomorrow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7132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670" dirty="0"/>
          </a:p>
        </p:txBody>
      </p:sp>
      <p:sp>
        <p:nvSpPr>
          <p:cNvPr id="11" name="Shape 9"/>
          <p:cNvSpPr/>
          <p:nvPr/>
        </p:nvSpPr>
        <p:spPr>
          <a:xfrm>
            <a:off x="25420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E96951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670" dirty="0"/>
          </a:p>
        </p:txBody>
      </p:sp>
      <p:sp>
        <p:nvSpPr>
          <p:cNvPr id="13" name="Shape 11"/>
          <p:cNvSpPr/>
          <p:nvPr/>
        </p:nvSpPr>
        <p:spPr>
          <a:xfrm>
            <a:off x="4370832" y="4279392"/>
            <a:ext cx="150876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7A9CC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4480560"/>
            <a:ext cx="1097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</a:t>
            </a:r>
            <a:endParaRPr lang="en-US" sz="670" dirty="0"/>
          </a:p>
        </p:txBody>
      </p:sp>
      <p:sp>
        <p:nvSpPr>
          <p:cNvPr id="15" name="Shape 13"/>
          <p:cNvSpPr/>
          <p:nvPr/>
        </p:nvSpPr>
        <p:spPr>
          <a:xfrm>
            <a:off x="14630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918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4809744"/>
            <a:ext cx="0" cy="475488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63040" y="5285232"/>
            <a:ext cx="3657600" cy="0"/>
          </a:xfrm>
          <a:prstGeom prst="line">
            <a:avLst/>
          </a:prstGeom>
          <a:noFill/>
          <a:ln w="25400">
            <a:solidFill>
              <a:srgbClr val="7A9C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13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Lesson Plan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