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1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A2A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/>
          </a:solidFill>
          <a:ln w="12700">
            <a:solidFill>
              <a:srgbClr val="3D7BF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45000"/>
            </a:srgbClr>
          </a:solidFill>
          <a:ln w="12700">
            <a:solidFill>
              <a:srgbClr val="34C6C2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45000"/>
            </a:srgbClr>
          </a:solidFill>
          <a:ln w="12700">
            <a:solidFill>
              <a:srgbClr val="F2B8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45000"/>
            </a:srgbClr>
          </a:solidFill>
          <a:ln w="12700">
            <a:solidFill>
              <a:srgbClr val="3D7B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45000"/>
            </a:srgbClr>
          </a:solidFill>
          <a:ln w="12700">
            <a:solidFill>
              <a:srgbClr val="34C6C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94360" y="566928"/>
            <a:ext cx="5074920" cy="5394960"/>
          </a:xfrm>
          <a:prstGeom prst="rect">
            <a:avLst/>
          </a:prstGeom>
          <a:solidFill>
            <a:srgbClr val="101A2A">
              <a:alpha val="92000"/>
            </a:srgbClr>
          </a:solidFill>
          <a:ln w="1651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8680" y="89611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PLATFORM · ARCHITECTURE 01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50392" y="1389888"/>
            <a:ext cx="4480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Make trusted data easier to produce than exceptions</a:t>
            </a:r>
            <a:endParaRPr lang="en-US" sz="3100" dirty="0"/>
          </a:p>
        </p:txBody>
      </p:sp>
      <p:sp>
        <p:nvSpPr>
          <p:cNvPr id="16" name="Text 14"/>
          <p:cNvSpPr/>
          <p:nvPr/>
        </p:nvSpPr>
        <p:spPr>
          <a:xfrm>
            <a:off x="868680" y="370332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CFD8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technical narrative connecting user needs, architecture layers, data flow, quality, controls, rollout and operating measures.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1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1A2A">
              <a:alpha val="93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USERS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roles need the same facts at different speeds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producer, steward and consumer jobs, service expectations and current friction.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roles*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LAYERS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boundaries reduce accidental coupling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source, intake, storage, transformation, serving and experience as replaceable layers.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layers*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1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1A2A">
              <a:alpha val="93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FLOW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dataset moves with an accountable contract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ownership, schema, quality checks, lineage, publication and deprecation without vendor detail.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gates*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QUALITY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Trust is measured before data is served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 illustrative freshness, completeness, validity and incident thresholds with owners.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99.2%*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01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1A2A">
              <a:alpha val="93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CONTROLS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 and provenance travel with the data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classification, least privilege, retention, audit, policy exceptions and review cadence.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controls*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FFFFFF">
              <a:alpha val="97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ROLLOUT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Adopt by domain, not by infrastructure alone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9626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one pilot domain, enablement, migration, retirement and the gate for expansion.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phases*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1A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9FC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384048"/>
            <a:ext cx="112772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521208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</a:t>
            </a:r>
            <a:endParaRPr lang="en-US" sz="520" dirty="0"/>
          </a:p>
        </p:txBody>
      </p:sp>
      <p:sp>
        <p:nvSpPr>
          <p:cNvPr id="5" name="Shape 3"/>
          <p:cNvSpPr/>
          <p:nvPr/>
        </p:nvSpPr>
        <p:spPr>
          <a:xfrm>
            <a:off x="804672" y="1602029"/>
            <a:ext cx="105914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58368" y="1739189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SERVE</a:t>
            </a:r>
            <a:endParaRPr lang="en-US" sz="520" dirty="0"/>
          </a:p>
        </p:txBody>
      </p:sp>
      <p:sp>
        <p:nvSpPr>
          <p:cNvPr id="7" name="Shape 5"/>
          <p:cNvSpPr/>
          <p:nvPr/>
        </p:nvSpPr>
        <p:spPr>
          <a:xfrm>
            <a:off x="457200" y="2820010"/>
            <a:ext cx="11277295" cy="420624"/>
          </a:xfrm>
          <a:prstGeom prst="rect">
            <a:avLst/>
          </a:prstGeom>
          <a:solidFill>
            <a:srgbClr val="F2B84B"/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58368" y="295717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</a:t>
            </a:r>
            <a:endParaRPr lang="en-US" sz="520" dirty="0"/>
          </a:p>
        </p:txBody>
      </p:sp>
      <p:sp>
        <p:nvSpPr>
          <p:cNvPr id="9" name="Shape 7"/>
          <p:cNvSpPr/>
          <p:nvPr/>
        </p:nvSpPr>
        <p:spPr>
          <a:xfrm>
            <a:off x="804672" y="4037990"/>
            <a:ext cx="10591495" cy="420624"/>
          </a:xfrm>
          <a:prstGeom prst="rect">
            <a:avLst/>
          </a:prstGeom>
          <a:solidFill>
            <a:srgbClr val="3D7BFF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8368" y="4175150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STORE</a:t>
            </a:r>
            <a:endParaRPr lang="en-US" sz="520" dirty="0"/>
          </a:p>
        </p:txBody>
      </p:sp>
      <p:sp>
        <p:nvSpPr>
          <p:cNvPr id="11" name="Shape 9"/>
          <p:cNvSpPr/>
          <p:nvPr/>
        </p:nvSpPr>
        <p:spPr>
          <a:xfrm>
            <a:off x="457200" y="5255971"/>
            <a:ext cx="11277295" cy="420624"/>
          </a:xfrm>
          <a:prstGeom prst="rect">
            <a:avLst/>
          </a:prstGeom>
          <a:solidFill>
            <a:srgbClr val="34C6C2">
              <a:alpha val="70000"/>
            </a:srgbClr>
          </a:solidFill>
          <a:ln w="12700">
            <a:solidFill>
              <a:srgbClr val="101A2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8368" y="5393131"/>
            <a:ext cx="10972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</a:t>
            </a:r>
            <a:endParaRPr lang="en-US" sz="520" dirty="0"/>
          </a:p>
        </p:txBody>
      </p:sp>
      <p:sp>
        <p:nvSpPr>
          <p:cNvPr id="13" name="Shape 11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01A2A">
              <a:alpha val="93000"/>
            </a:srgbClr>
          </a:solidFill>
          <a:ln w="15240">
            <a:solidFill>
              <a:srgbClr val="3D7B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OPERATE</a:t>
            </a:r>
            <a:endParaRPr lang="en-US" sz="660" dirty="0"/>
          </a:p>
        </p:txBody>
      </p:sp>
      <p:sp>
        <p:nvSpPr>
          <p:cNvPr id="15" name="Text 13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 health must lead to a decision</a:t>
            </a:r>
            <a:endParaRPr lang="en-US" sz="2150" dirty="0"/>
          </a:p>
        </p:txBody>
      </p:sp>
      <p:sp>
        <p:nvSpPr>
          <p:cNvPr id="16" name="Text 14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Track reliability, quality, adoption, cost and support load with accountable review owners.</a:t>
            </a:r>
            <a:endParaRPr lang="en-US" sz="1080" dirty="0"/>
          </a:p>
        </p:txBody>
      </p:sp>
      <p:sp>
        <p:nvSpPr>
          <p:cNvPr id="17" name="Text 15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3D7B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SLOs*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19" name="Text 17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0" name="Text 18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101A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Governed Data Platform Architecture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