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PROMPT LAB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 every answer as the start of a review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9C4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seminar connecting tasks, prompts, grounding, evaluation, human judgment, controls, and adoption.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0" y="1207008"/>
            <a:ext cx="320222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0" y="1444752"/>
            <a:ext cx="283646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7376465" y="2212848"/>
            <a:ext cx="3861511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59345" y="2450592"/>
            <a:ext cx="3495751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10" name="Shape 8"/>
          <p:cNvSpPr/>
          <p:nvPr/>
        </p:nvSpPr>
        <p:spPr>
          <a:xfrm>
            <a:off x="7040880" y="3218688"/>
            <a:ext cx="263713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23760" y="3456432"/>
            <a:ext cx="227137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2" name="Shape 10"/>
          <p:cNvSpPr/>
          <p:nvPr/>
        </p:nvSpPr>
        <p:spPr>
          <a:xfrm>
            <a:off x="7059168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69734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80299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90865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01430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11996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22562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933127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43693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754258" y="5550408"/>
            <a:ext cx="388620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TASK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18704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7944673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7553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7735824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18704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775411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426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3442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7458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473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5489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9505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35210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7536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81552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a decision or artifact—not a vague request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user, context, input, desired output, quality bar, constraints, and accountable owner.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fields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contract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INTERACT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0976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3856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1159825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42705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950976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33856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96926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0942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4957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8973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2989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67004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1020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5036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051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3067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prompt is one turn inside a larger workflow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instruction, context, examples, format, question, revision, tool use, and saved evidence.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GROUND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18704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7944673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7553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7735824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18704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775411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426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3442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7458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473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5489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9505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35210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7536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81552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generation depends on traceable context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supplied sources, retrieved facts, model output, assumptions, unknowns, and citations.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layers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visible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EVALUATE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0976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3856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1159825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42705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950976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33856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96926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0942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4957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8973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2989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67004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1020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5036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051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3067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 needs a rubric and representative examples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 accuracy, relevance, completeness, format, consistency, safety, cost, and failure patterns.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REVIEW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18704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7944673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7553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7735824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18704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775411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426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3442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7458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473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5489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9505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35210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7536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81552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judgment belongs at the point of consequence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review depth by reversibility, audience, sensitivity, uncertainty, and potential impact.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tiers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control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RISKS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0976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3856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1159825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42705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950976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33856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96926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0942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4957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89734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29891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67004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1020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5036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0518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30675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Controls should match specific failure paths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unsupported claims, leakage, bias, instruction conflict, misuse, drift, monitoring, and escalation.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ADOPT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3C46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111019"/>
          </a:solidFill>
          <a:ln w="12700">
            <a:solidFill>
              <a:srgbClr val="3E39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536192"/>
            <a:ext cx="2723449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18704" y="1773936"/>
            <a:ext cx="235768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+ CONTEXT</a:t>
            </a:r>
            <a:endParaRPr lang="en-US" sz="610" dirty="0"/>
          </a:p>
        </p:txBody>
      </p:sp>
      <p:sp>
        <p:nvSpPr>
          <p:cNvPr id="7" name="Shape 5"/>
          <p:cNvSpPr/>
          <p:nvPr/>
        </p:nvSpPr>
        <p:spPr>
          <a:xfrm>
            <a:off x="7944673" y="2542032"/>
            <a:ext cx="3284159" cy="658368"/>
          </a:xfrm>
          <a:prstGeom prst="roundRect">
            <a:avLst>
              <a:gd name="adj" fmla="val 6944"/>
            </a:avLst>
          </a:prstGeom>
          <a:solidFill>
            <a:srgbClr val="9A7CF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7553" y="2779776"/>
            <a:ext cx="2918399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1715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+ SOURCES</a:t>
            </a:r>
            <a:endParaRPr lang="en-US" sz="610" dirty="0"/>
          </a:p>
        </p:txBody>
      </p:sp>
      <p:sp>
        <p:nvSpPr>
          <p:cNvPr id="9" name="Shape 7"/>
          <p:cNvSpPr/>
          <p:nvPr/>
        </p:nvSpPr>
        <p:spPr>
          <a:xfrm>
            <a:off x="7735824" y="3547872"/>
            <a:ext cx="2242840" cy="658368"/>
          </a:xfrm>
          <a:prstGeom prst="roundRect">
            <a:avLst>
              <a:gd name="adj" fmla="val 6944"/>
            </a:avLst>
          </a:prstGeom>
          <a:solidFill>
            <a:srgbClr val="2925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18704" y="3785616"/>
            <a:ext cx="18770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</a:t>
            </a:r>
            <a:endParaRPr lang="en-US" sz="610" dirty="0"/>
          </a:p>
        </p:txBody>
      </p:sp>
      <p:sp>
        <p:nvSpPr>
          <p:cNvPr id="11" name="Shape 9"/>
          <p:cNvSpPr/>
          <p:nvPr/>
        </p:nvSpPr>
        <p:spPr>
          <a:xfrm>
            <a:off x="775411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9426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3442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774582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4739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5489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9505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35210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B9ED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475366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815523" y="5239512"/>
            <a:ext cx="318211" cy="164592"/>
          </a:xfrm>
          <a:prstGeom prst="roundRect">
            <a:avLst>
              <a:gd name="adj" fmla="val 27778"/>
            </a:avLst>
          </a:prstGeom>
          <a:solidFill>
            <a:srgbClr val="3934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one workflow with evidence before scaling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owner, sample, baseline, training, controls, measures, stop rule, and review date.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2926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9A7C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pilot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Generative AI Seminar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