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C2D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6692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F06B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SERIES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170432"/>
            <a:ext cx="53949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Move the pipeline with fewer, better steps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76656" y="2880360"/>
            <a:ext cx="4983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C8D5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focused review of opportunity quality, account priorities, evidence, enablement, measures, risks, and commitments.</a:t>
            </a:r>
            <a:endParaRPr lang="en-US" sz="1320" dirty="0"/>
          </a:p>
        </p:txBody>
      </p:sp>
      <p:sp>
        <p:nvSpPr>
          <p:cNvPr id="5" name="Shape 3"/>
          <p:cNvSpPr/>
          <p:nvPr/>
        </p:nvSpPr>
        <p:spPr>
          <a:xfrm>
            <a:off x="6400800" y="731520"/>
            <a:ext cx="4983480" cy="5394960"/>
          </a:xfrm>
          <a:prstGeom prst="rect">
            <a:avLst>
              <a:gd name="adj" fmla="val 1468"/>
            </a:avLst>
          </a:prstGeom>
          <a:solidFill>
            <a:srgbClr val="1C2D45"/>
          </a:solidFill>
          <a:ln w="12700">
            <a:solidFill>
              <a:srgbClr val="1C2D4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12280" y="1188720"/>
            <a:ext cx="4160520" cy="438912"/>
          </a:xfrm>
          <a:prstGeom prst="roundRect">
            <a:avLst>
              <a:gd name="adj" fmla="val 16667"/>
            </a:avLst>
          </a:prstGeom>
          <a:solidFill>
            <a:srgbClr val="F06B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040880" y="1335024"/>
            <a:ext cx="3703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AWARE</a:t>
            </a:r>
            <a:endParaRPr lang="en-US" sz="600" dirty="0"/>
          </a:p>
        </p:txBody>
      </p:sp>
      <p:sp>
        <p:nvSpPr>
          <p:cNvPr id="8" name="Shape 6"/>
          <p:cNvSpPr/>
          <p:nvPr/>
        </p:nvSpPr>
        <p:spPr>
          <a:xfrm>
            <a:off x="7031736" y="2084832"/>
            <a:ext cx="3721608" cy="438912"/>
          </a:xfrm>
          <a:prstGeom prst="roundRect">
            <a:avLst>
              <a:gd name="adj" fmla="val 16667"/>
            </a:avLst>
          </a:prstGeom>
          <a:solidFill>
            <a:srgbClr val="71B8A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260336" y="2231136"/>
            <a:ext cx="326440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</a:t>
            </a:r>
            <a:endParaRPr lang="en-US" sz="600" dirty="0"/>
          </a:p>
        </p:txBody>
      </p:sp>
      <p:sp>
        <p:nvSpPr>
          <p:cNvPr id="10" name="Shape 8"/>
          <p:cNvSpPr/>
          <p:nvPr/>
        </p:nvSpPr>
        <p:spPr>
          <a:xfrm>
            <a:off x="7251192" y="2980944"/>
            <a:ext cx="3282696" cy="438912"/>
          </a:xfrm>
          <a:prstGeom prst="roundRect">
            <a:avLst>
              <a:gd name="adj" fmla="val 16667"/>
            </a:avLst>
          </a:prstGeom>
          <a:solidFill>
            <a:srgbClr val="EFC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479792" y="3127248"/>
            <a:ext cx="2825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DISCOVER</a:t>
            </a:r>
            <a:endParaRPr lang="en-US" sz="600" dirty="0"/>
          </a:p>
        </p:txBody>
      </p:sp>
      <p:sp>
        <p:nvSpPr>
          <p:cNvPr id="12" name="Shape 10"/>
          <p:cNvSpPr/>
          <p:nvPr/>
        </p:nvSpPr>
        <p:spPr>
          <a:xfrm>
            <a:off x="7470648" y="3877056"/>
            <a:ext cx="2843784" cy="438912"/>
          </a:xfrm>
          <a:prstGeom prst="roundRect">
            <a:avLst>
              <a:gd name="adj" fmla="val 16667"/>
            </a:avLst>
          </a:prstGeom>
          <a:solidFill>
            <a:srgbClr val="E1EEE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699248" y="4023360"/>
            <a:ext cx="23865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PROVE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7690104" y="4773168"/>
            <a:ext cx="2404872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918704" y="4919472"/>
            <a:ext cx="19476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1C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COMMIT</a:t>
            </a:r>
            <a:endParaRPr lang="en-US" sz="600" dirty="0"/>
          </a:p>
        </p:txBody>
      </p:sp>
      <p:sp>
        <p:nvSpPr>
          <p:cNvPr id="16" name="Shape 14"/>
          <p:cNvSpPr/>
          <p:nvPr/>
        </p:nvSpPr>
        <p:spPr>
          <a:xfrm>
            <a:off x="685800" y="4983480"/>
            <a:ext cx="4434840" cy="457200"/>
          </a:xfrm>
          <a:prstGeom prst="roundRect">
            <a:avLst>
              <a:gd name="adj" fmla="val 16000"/>
            </a:avLst>
          </a:prstGeom>
          <a:solidFill>
            <a:srgbClr val="E1EEE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14400" y="5148072"/>
            <a:ext cx="3977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C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· NATIVE SHAPES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C2D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71B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01 · PIPELINE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351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Coverage is useful only when quality is visible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1C2D45"/>
          </a:solidFill>
          <a:ln w="12700">
            <a:solidFill>
              <a:srgbClr val="1C2D4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33272" y="2514600"/>
            <a:ext cx="6400800" cy="438912"/>
          </a:xfrm>
          <a:prstGeom prst="roundRect">
            <a:avLst>
              <a:gd name="adj" fmla="val 16667"/>
            </a:avLst>
          </a:prstGeom>
          <a:solidFill>
            <a:srgbClr val="F06B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261872" y="2660904"/>
            <a:ext cx="59436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AWARE</a:t>
            </a:r>
            <a:endParaRPr lang="en-US" sz="600" dirty="0"/>
          </a:p>
        </p:txBody>
      </p:sp>
      <p:sp>
        <p:nvSpPr>
          <p:cNvPr id="8" name="Shape 6"/>
          <p:cNvSpPr/>
          <p:nvPr/>
        </p:nvSpPr>
        <p:spPr>
          <a:xfrm>
            <a:off x="1252728" y="3099816"/>
            <a:ext cx="5961888" cy="438912"/>
          </a:xfrm>
          <a:prstGeom prst="roundRect">
            <a:avLst>
              <a:gd name="adj" fmla="val 16667"/>
            </a:avLst>
          </a:prstGeom>
          <a:solidFill>
            <a:srgbClr val="71B8A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481328" y="3246120"/>
            <a:ext cx="550468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</a:t>
            </a:r>
            <a:endParaRPr lang="en-US" sz="600" dirty="0"/>
          </a:p>
        </p:txBody>
      </p:sp>
      <p:sp>
        <p:nvSpPr>
          <p:cNvPr id="10" name="Shape 8"/>
          <p:cNvSpPr/>
          <p:nvPr/>
        </p:nvSpPr>
        <p:spPr>
          <a:xfrm>
            <a:off x="1472184" y="3685032"/>
            <a:ext cx="5522976" cy="438912"/>
          </a:xfrm>
          <a:prstGeom prst="roundRect">
            <a:avLst>
              <a:gd name="adj" fmla="val 16667"/>
            </a:avLst>
          </a:prstGeom>
          <a:solidFill>
            <a:srgbClr val="EFC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700784" y="3831336"/>
            <a:ext cx="506577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DISCOVER</a:t>
            </a:r>
            <a:endParaRPr lang="en-US" sz="600" dirty="0"/>
          </a:p>
        </p:txBody>
      </p:sp>
      <p:sp>
        <p:nvSpPr>
          <p:cNvPr id="12" name="Shape 10"/>
          <p:cNvSpPr/>
          <p:nvPr/>
        </p:nvSpPr>
        <p:spPr>
          <a:xfrm>
            <a:off x="1691640" y="4270248"/>
            <a:ext cx="5084064" cy="438912"/>
          </a:xfrm>
          <a:prstGeom prst="roundRect">
            <a:avLst>
              <a:gd name="adj" fmla="val 16667"/>
            </a:avLst>
          </a:prstGeom>
          <a:solidFill>
            <a:srgbClr val="E1EEE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920240" y="4416552"/>
            <a:ext cx="462686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PROVE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1911096" y="4855464"/>
            <a:ext cx="4645152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139696" y="5001768"/>
            <a:ext cx="418795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1C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COMMIT</a:t>
            </a:r>
            <a:endParaRPr lang="en-US" sz="600" dirty="0"/>
          </a:p>
        </p:txBody>
      </p:sp>
      <p:sp>
        <p:nvSpPr>
          <p:cNvPr id="16" name="Text 14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C8D5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Separate active evidence from hopeful volume.</a:t>
            </a:r>
            <a:endParaRPr lang="en-US" sz="1210" dirty="0"/>
          </a:p>
        </p:txBody>
      </p:sp>
      <p:sp>
        <p:nvSpPr>
          <p:cNvPr id="17" name="Shape 15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C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tiers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C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0" name="Text 18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21" name="Text 19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C2D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71B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02 · ACCOUNTS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351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Focus follows fit and timing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1C2D45"/>
          </a:solidFill>
          <a:ln w="12700">
            <a:solidFill>
              <a:srgbClr val="1C2D4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33272" y="2514600"/>
            <a:ext cx="6400800" cy="438912"/>
          </a:xfrm>
          <a:prstGeom prst="roundRect">
            <a:avLst>
              <a:gd name="adj" fmla="val 16667"/>
            </a:avLst>
          </a:prstGeom>
          <a:solidFill>
            <a:srgbClr val="F06B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261872" y="2660904"/>
            <a:ext cx="59436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AWARE</a:t>
            </a:r>
            <a:endParaRPr lang="en-US" sz="600" dirty="0"/>
          </a:p>
        </p:txBody>
      </p:sp>
      <p:sp>
        <p:nvSpPr>
          <p:cNvPr id="8" name="Shape 6"/>
          <p:cNvSpPr/>
          <p:nvPr/>
        </p:nvSpPr>
        <p:spPr>
          <a:xfrm>
            <a:off x="1252728" y="3099816"/>
            <a:ext cx="5961888" cy="438912"/>
          </a:xfrm>
          <a:prstGeom prst="roundRect">
            <a:avLst>
              <a:gd name="adj" fmla="val 16667"/>
            </a:avLst>
          </a:prstGeom>
          <a:solidFill>
            <a:srgbClr val="71B8A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481328" y="3246120"/>
            <a:ext cx="550468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</a:t>
            </a:r>
            <a:endParaRPr lang="en-US" sz="600" dirty="0"/>
          </a:p>
        </p:txBody>
      </p:sp>
      <p:sp>
        <p:nvSpPr>
          <p:cNvPr id="10" name="Shape 8"/>
          <p:cNvSpPr/>
          <p:nvPr/>
        </p:nvSpPr>
        <p:spPr>
          <a:xfrm>
            <a:off x="1472184" y="3685032"/>
            <a:ext cx="5522976" cy="438912"/>
          </a:xfrm>
          <a:prstGeom prst="roundRect">
            <a:avLst>
              <a:gd name="adj" fmla="val 16667"/>
            </a:avLst>
          </a:prstGeom>
          <a:solidFill>
            <a:srgbClr val="EFC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700784" y="3831336"/>
            <a:ext cx="506577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DISCOVER</a:t>
            </a:r>
            <a:endParaRPr lang="en-US" sz="600" dirty="0"/>
          </a:p>
        </p:txBody>
      </p:sp>
      <p:sp>
        <p:nvSpPr>
          <p:cNvPr id="12" name="Shape 10"/>
          <p:cNvSpPr/>
          <p:nvPr/>
        </p:nvSpPr>
        <p:spPr>
          <a:xfrm>
            <a:off x="1691640" y="4270248"/>
            <a:ext cx="5084064" cy="438912"/>
          </a:xfrm>
          <a:prstGeom prst="roundRect">
            <a:avLst>
              <a:gd name="adj" fmla="val 16667"/>
            </a:avLst>
          </a:prstGeom>
          <a:solidFill>
            <a:srgbClr val="E1EEE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920240" y="4416552"/>
            <a:ext cx="462686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PROVE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1911096" y="4855464"/>
            <a:ext cx="4645152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139696" y="5001768"/>
            <a:ext cx="418795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1C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COMMIT</a:t>
            </a:r>
            <a:endParaRPr lang="en-US" sz="600" dirty="0"/>
          </a:p>
        </p:txBody>
      </p:sp>
      <p:sp>
        <p:nvSpPr>
          <p:cNvPr id="16" name="Text 14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C8D5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Rank accounts by need, access, urgency, and owner.</a:t>
            </a:r>
            <a:endParaRPr lang="en-US" sz="1210" dirty="0"/>
          </a:p>
        </p:txBody>
      </p:sp>
      <p:sp>
        <p:nvSpPr>
          <p:cNvPr id="17" name="Shape 15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C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 names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C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0" name="Text 18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21" name="Text 19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C2D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71B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03 · DISCOVERY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351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Questions reveal the real buying path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1C2D45"/>
          </a:solidFill>
          <a:ln w="12700">
            <a:solidFill>
              <a:srgbClr val="1C2D4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33272" y="2514600"/>
            <a:ext cx="6400800" cy="438912"/>
          </a:xfrm>
          <a:prstGeom prst="roundRect">
            <a:avLst>
              <a:gd name="adj" fmla="val 16667"/>
            </a:avLst>
          </a:prstGeom>
          <a:solidFill>
            <a:srgbClr val="F06B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261872" y="2660904"/>
            <a:ext cx="59436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AWARE</a:t>
            </a:r>
            <a:endParaRPr lang="en-US" sz="600" dirty="0"/>
          </a:p>
        </p:txBody>
      </p:sp>
      <p:sp>
        <p:nvSpPr>
          <p:cNvPr id="8" name="Shape 6"/>
          <p:cNvSpPr/>
          <p:nvPr/>
        </p:nvSpPr>
        <p:spPr>
          <a:xfrm>
            <a:off x="1252728" y="3099816"/>
            <a:ext cx="5961888" cy="438912"/>
          </a:xfrm>
          <a:prstGeom prst="roundRect">
            <a:avLst>
              <a:gd name="adj" fmla="val 16667"/>
            </a:avLst>
          </a:prstGeom>
          <a:solidFill>
            <a:srgbClr val="71B8A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481328" y="3246120"/>
            <a:ext cx="550468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</a:t>
            </a:r>
            <a:endParaRPr lang="en-US" sz="600" dirty="0"/>
          </a:p>
        </p:txBody>
      </p:sp>
      <p:sp>
        <p:nvSpPr>
          <p:cNvPr id="10" name="Shape 8"/>
          <p:cNvSpPr/>
          <p:nvPr/>
        </p:nvSpPr>
        <p:spPr>
          <a:xfrm>
            <a:off x="1472184" y="3685032"/>
            <a:ext cx="5522976" cy="438912"/>
          </a:xfrm>
          <a:prstGeom prst="roundRect">
            <a:avLst>
              <a:gd name="adj" fmla="val 16667"/>
            </a:avLst>
          </a:prstGeom>
          <a:solidFill>
            <a:srgbClr val="EFC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700784" y="3831336"/>
            <a:ext cx="506577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DISCOVER</a:t>
            </a:r>
            <a:endParaRPr lang="en-US" sz="600" dirty="0"/>
          </a:p>
        </p:txBody>
      </p:sp>
      <p:sp>
        <p:nvSpPr>
          <p:cNvPr id="12" name="Shape 10"/>
          <p:cNvSpPr/>
          <p:nvPr/>
        </p:nvSpPr>
        <p:spPr>
          <a:xfrm>
            <a:off x="1691640" y="4270248"/>
            <a:ext cx="5084064" cy="438912"/>
          </a:xfrm>
          <a:prstGeom prst="roundRect">
            <a:avLst>
              <a:gd name="adj" fmla="val 16667"/>
            </a:avLst>
          </a:prstGeom>
          <a:solidFill>
            <a:srgbClr val="E1EEE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920240" y="4416552"/>
            <a:ext cx="462686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PROVE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1911096" y="4855464"/>
            <a:ext cx="4645152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139696" y="5001768"/>
            <a:ext cx="418795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1C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COMMIT</a:t>
            </a:r>
            <a:endParaRPr lang="en-US" sz="600" dirty="0"/>
          </a:p>
        </p:txBody>
      </p:sp>
      <p:sp>
        <p:nvSpPr>
          <p:cNvPr id="16" name="Text 14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C8D5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evidence, stakeholders, blockers, and next step.</a:t>
            </a:r>
            <a:endParaRPr lang="en-US" sz="1210" dirty="0"/>
          </a:p>
        </p:txBody>
      </p:sp>
      <p:sp>
        <p:nvSpPr>
          <p:cNvPr id="17" name="Shape 15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C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 calls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C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0" name="Text 18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21" name="Text 19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C2D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71B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04 · CONVERSION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351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Each stage needs a proof threshold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1C2D45"/>
          </a:solidFill>
          <a:ln w="12700">
            <a:solidFill>
              <a:srgbClr val="1C2D4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33272" y="2514600"/>
            <a:ext cx="6400800" cy="438912"/>
          </a:xfrm>
          <a:prstGeom prst="roundRect">
            <a:avLst>
              <a:gd name="adj" fmla="val 16667"/>
            </a:avLst>
          </a:prstGeom>
          <a:solidFill>
            <a:srgbClr val="F06B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261872" y="2660904"/>
            <a:ext cx="59436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AWARE</a:t>
            </a:r>
            <a:endParaRPr lang="en-US" sz="600" dirty="0"/>
          </a:p>
        </p:txBody>
      </p:sp>
      <p:sp>
        <p:nvSpPr>
          <p:cNvPr id="8" name="Shape 6"/>
          <p:cNvSpPr/>
          <p:nvPr/>
        </p:nvSpPr>
        <p:spPr>
          <a:xfrm>
            <a:off x="1252728" y="3099816"/>
            <a:ext cx="5961888" cy="438912"/>
          </a:xfrm>
          <a:prstGeom prst="roundRect">
            <a:avLst>
              <a:gd name="adj" fmla="val 16667"/>
            </a:avLst>
          </a:prstGeom>
          <a:solidFill>
            <a:srgbClr val="71B8A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481328" y="3246120"/>
            <a:ext cx="550468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</a:t>
            </a:r>
            <a:endParaRPr lang="en-US" sz="600" dirty="0"/>
          </a:p>
        </p:txBody>
      </p:sp>
      <p:sp>
        <p:nvSpPr>
          <p:cNvPr id="10" name="Shape 8"/>
          <p:cNvSpPr/>
          <p:nvPr/>
        </p:nvSpPr>
        <p:spPr>
          <a:xfrm>
            <a:off x="1472184" y="3685032"/>
            <a:ext cx="5522976" cy="438912"/>
          </a:xfrm>
          <a:prstGeom prst="roundRect">
            <a:avLst>
              <a:gd name="adj" fmla="val 16667"/>
            </a:avLst>
          </a:prstGeom>
          <a:solidFill>
            <a:srgbClr val="EFC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700784" y="3831336"/>
            <a:ext cx="506577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DISCOVER</a:t>
            </a:r>
            <a:endParaRPr lang="en-US" sz="600" dirty="0"/>
          </a:p>
        </p:txBody>
      </p:sp>
      <p:sp>
        <p:nvSpPr>
          <p:cNvPr id="12" name="Shape 10"/>
          <p:cNvSpPr/>
          <p:nvPr/>
        </p:nvSpPr>
        <p:spPr>
          <a:xfrm>
            <a:off x="1691640" y="4270248"/>
            <a:ext cx="5084064" cy="438912"/>
          </a:xfrm>
          <a:prstGeom prst="roundRect">
            <a:avLst>
              <a:gd name="adj" fmla="val 16667"/>
            </a:avLst>
          </a:prstGeom>
          <a:solidFill>
            <a:srgbClr val="E1EEE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920240" y="4416552"/>
            <a:ext cx="462686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PROVE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1911096" y="4855464"/>
            <a:ext cx="4645152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139696" y="5001768"/>
            <a:ext cx="418795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1C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COMMIT</a:t>
            </a:r>
            <a:endParaRPr lang="en-US" sz="600" dirty="0"/>
          </a:p>
        </p:txBody>
      </p:sp>
      <p:sp>
        <p:nvSpPr>
          <p:cNvPr id="16" name="Text 14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C8D5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entry, exit, coaching, and forecast rules.</a:t>
            </a:r>
            <a:endParaRPr lang="en-US" sz="1210" dirty="0"/>
          </a:p>
        </p:txBody>
      </p:sp>
      <p:sp>
        <p:nvSpPr>
          <p:cNvPr id="17" name="Shape 15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C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gates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C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0" name="Text 18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21" name="Text 19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C2D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71B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05 · ENABLEMENT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351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Tools should remove one repeated friction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1C2D45"/>
          </a:solidFill>
          <a:ln w="12700">
            <a:solidFill>
              <a:srgbClr val="1C2D4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33272" y="2514600"/>
            <a:ext cx="6400800" cy="438912"/>
          </a:xfrm>
          <a:prstGeom prst="roundRect">
            <a:avLst>
              <a:gd name="adj" fmla="val 16667"/>
            </a:avLst>
          </a:prstGeom>
          <a:solidFill>
            <a:srgbClr val="F06B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261872" y="2660904"/>
            <a:ext cx="59436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AWARE</a:t>
            </a:r>
            <a:endParaRPr lang="en-US" sz="600" dirty="0"/>
          </a:p>
        </p:txBody>
      </p:sp>
      <p:sp>
        <p:nvSpPr>
          <p:cNvPr id="8" name="Shape 6"/>
          <p:cNvSpPr/>
          <p:nvPr/>
        </p:nvSpPr>
        <p:spPr>
          <a:xfrm>
            <a:off x="1252728" y="3099816"/>
            <a:ext cx="5961888" cy="438912"/>
          </a:xfrm>
          <a:prstGeom prst="roundRect">
            <a:avLst>
              <a:gd name="adj" fmla="val 16667"/>
            </a:avLst>
          </a:prstGeom>
          <a:solidFill>
            <a:srgbClr val="71B8A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481328" y="3246120"/>
            <a:ext cx="550468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</a:t>
            </a:r>
            <a:endParaRPr lang="en-US" sz="600" dirty="0"/>
          </a:p>
        </p:txBody>
      </p:sp>
      <p:sp>
        <p:nvSpPr>
          <p:cNvPr id="10" name="Shape 8"/>
          <p:cNvSpPr/>
          <p:nvPr/>
        </p:nvSpPr>
        <p:spPr>
          <a:xfrm>
            <a:off x="1472184" y="3685032"/>
            <a:ext cx="5522976" cy="438912"/>
          </a:xfrm>
          <a:prstGeom prst="roundRect">
            <a:avLst>
              <a:gd name="adj" fmla="val 16667"/>
            </a:avLst>
          </a:prstGeom>
          <a:solidFill>
            <a:srgbClr val="EFC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700784" y="3831336"/>
            <a:ext cx="506577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DISCOVER</a:t>
            </a:r>
            <a:endParaRPr lang="en-US" sz="600" dirty="0"/>
          </a:p>
        </p:txBody>
      </p:sp>
      <p:sp>
        <p:nvSpPr>
          <p:cNvPr id="12" name="Shape 10"/>
          <p:cNvSpPr/>
          <p:nvPr/>
        </p:nvSpPr>
        <p:spPr>
          <a:xfrm>
            <a:off x="1691640" y="4270248"/>
            <a:ext cx="5084064" cy="438912"/>
          </a:xfrm>
          <a:prstGeom prst="roundRect">
            <a:avLst>
              <a:gd name="adj" fmla="val 16667"/>
            </a:avLst>
          </a:prstGeom>
          <a:solidFill>
            <a:srgbClr val="E1EEE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920240" y="4416552"/>
            <a:ext cx="462686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PROVE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1911096" y="4855464"/>
            <a:ext cx="4645152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139696" y="5001768"/>
            <a:ext cx="418795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1C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COMMIT</a:t>
            </a:r>
            <a:endParaRPr lang="en-US" sz="600" dirty="0"/>
          </a:p>
        </p:txBody>
      </p:sp>
      <p:sp>
        <p:nvSpPr>
          <p:cNvPr id="16" name="Text 14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C8D5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Prioritize playbooks, proof, pricing, and manager support.</a:t>
            </a:r>
            <a:endParaRPr lang="en-US" sz="1210" dirty="0"/>
          </a:p>
        </p:txBody>
      </p:sp>
      <p:sp>
        <p:nvSpPr>
          <p:cNvPr id="17" name="Shape 15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C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assets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C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0" name="Text 18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21" name="Text 19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C2D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71B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06 · RISKS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351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Forecast confidence has a shape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1C2D45"/>
          </a:solidFill>
          <a:ln w="12700">
            <a:solidFill>
              <a:srgbClr val="1C2D4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33272" y="2514600"/>
            <a:ext cx="6400800" cy="438912"/>
          </a:xfrm>
          <a:prstGeom prst="roundRect">
            <a:avLst>
              <a:gd name="adj" fmla="val 16667"/>
            </a:avLst>
          </a:prstGeom>
          <a:solidFill>
            <a:srgbClr val="F06B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261872" y="2660904"/>
            <a:ext cx="59436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AWARE</a:t>
            </a:r>
            <a:endParaRPr lang="en-US" sz="600" dirty="0"/>
          </a:p>
        </p:txBody>
      </p:sp>
      <p:sp>
        <p:nvSpPr>
          <p:cNvPr id="8" name="Shape 6"/>
          <p:cNvSpPr/>
          <p:nvPr/>
        </p:nvSpPr>
        <p:spPr>
          <a:xfrm>
            <a:off x="1252728" y="3099816"/>
            <a:ext cx="5961888" cy="438912"/>
          </a:xfrm>
          <a:prstGeom prst="roundRect">
            <a:avLst>
              <a:gd name="adj" fmla="val 16667"/>
            </a:avLst>
          </a:prstGeom>
          <a:solidFill>
            <a:srgbClr val="71B8A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481328" y="3246120"/>
            <a:ext cx="550468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</a:t>
            </a:r>
            <a:endParaRPr lang="en-US" sz="600" dirty="0"/>
          </a:p>
        </p:txBody>
      </p:sp>
      <p:sp>
        <p:nvSpPr>
          <p:cNvPr id="10" name="Shape 8"/>
          <p:cNvSpPr/>
          <p:nvPr/>
        </p:nvSpPr>
        <p:spPr>
          <a:xfrm>
            <a:off x="1472184" y="3685032"/>
            <a:ext cx="5522976" cy="438912"/>
          </a:xfrm>
          <a:prstGeom prst="roundRect">
            <a:avLst>
              <a:gd name="adj" fmla="val 16667"/>
            </a:avLst>
          </a:prstGeom>
          <a:solidFill>
            <a:srgbClr val="EFC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700784" y="3831336"/>
            <a:ext cx="506577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DISCOVER</a:t>
            </a:r>
            <a:endParaRPr lang="en-US" sz="600" dirty="0"/>
          </a:p>
        </p:txBody>
      </p:sp>
      <p:sp>
        <p:nvSpPr>
          <p:cNvPr id="12" name="Shape 10"/>
          <p:cNvSpPr/>
          <p:nvPr/>
        </p:nvSpPr>
        <p:spPr>
          <a:xfrm>
            <a:off x="1691640" y="4270248"/>
            <a:ext cx="5084064" cy="438912"/>
          </a:xfrm>
          <a:prstGeom prst="roundRect">
            <a:avLst>
              <a:gd name="adj" fmla="val 16667"/>
            </a:avLst>
          </a:prstGeom>
          <a:solidFill>
            <a:srgbClr val="E1EEE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920240" y="4416552"/>
            <a:ext cx="462686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PROVE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1911096" y="4855464"/>
            <a:ext cx="4645152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139696" y="5001768"/>
            <a:ext cx="418795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1C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COMMIT</a:t>
            </a:r>
            <a:endParaRPr lang="en-US" sz="600" dirty="0"/>
          </a:p>
        </p:txBody>
      </p:sp>
      <p:sp>
        <p:nvSpPr>
          <p:cNvPr id="16" name="Text 14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C8D5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concentration, timing, data quality, and downside.</a:t>
            </a:r>
            <a:endParaRPr lang="en-US" sz="1210" dirty="0"/>
          </a:p>
        </p:txBody>
      </p:sp>
      <p:sp>
        <p:nvSpPr>
          <p:cNvPr id="17" name="Shape 15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C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19%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C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0" name="Text 18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21" name="Text 19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C2D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71B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 · COMMITMENTS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351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Leave with named actions and dates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1C2D45"/>
          </a:solidFill>
          <a:ln w="12700">
            <a:solidFill>
              <a:srgbClr val="1C2D4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33272" y="2514600"/>
            <a:ext cx="6400800" cy="438912"/>
          </a:xfrm>
          <a:prstGeom prst="roundRect">
            <a:avLst>
              <a:gd name="adj" fmla="val 16667"/>
            </a:avLst>
          </a:prstGeom>
          <a:solidFill>
            <a:srgbClr val="F06B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261872" y="2660904"/>
            <a:ext cx="59436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AWARE</a:t>
            </a:r>
            <a:endParaRPr lang="en-US" sz="600" dirty="0"/>
          </a:p>
        </p:txBody>
      </p:sp>
      <p:sp>
        <p:nvSpPr>
          <p:cNvPr id="8" name="Shape 6"/>
          <p:cNvSpPr/>
          <p:nvPr/>
        </p:nvSpPr>
        <p:spPr>
          <a:xfrm>
            <a:off x="1252728" y="3099816"/>
            <a:ext cx="5961888" cy="438912"/>
          </a:xfrm>
          <a:prstGeom prst="roundRect">
            <a:avLst>
              <a:gd name="adj" fmla="val 16667"/>
            </a:avLst>
          </a:prstGeom>
          <a:solidFill>
            <a:srgbClr val="71B8A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481328" y="3246120"/>
            <a:ext cx="550468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</a:t>
            </a:r>
            <a:endParaRPr lang="en-US" sz="600" dirty="0"/>
          </a:p>
        </p:txBody>
      </p:sp>
      <p:sp>
        <p:nvSpPr>
          <p:cNvPr id="10" name="Shape 8"/>
          <p:cNvSpPr/>
          <p:nvPr/>
        </p:nvSpPr>
        <p:spPr>
          <a:xfrm>
            <a:off x="1472184" y="3685032"/>
            <a:ext cx="5522976" cy="438912"/>
          </a:xfrm>
          <a:prstGeom prst="roundRect">
            <a:avLst>
              <a:gd name="adj" fmla="val 16667"/>
            </a:avLst>
          </a:prstGeom>
          <a:solidFill>
            <a:srgbClr val="EFC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700784" y="3831336"/>
            <a:ext cx="506577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DISCOVER</a:t>
            </a:r>
            <a:endParaRPr lang="en-US" sz="600" dirty="0"/>
          </a:p>
        </p:txBody>
      </p:sp>
      <p:sp>
        <p:nvSpPr>
          <p:cNvPr id="12" name="Shape 10"/>
          <p:cNvSpPr/>
          <p:nvPr/>
        </p:nvSpPr>
        <p:spPr>
          <a:xfrm>
            <a:off x="1691640" y="4270248"/>
            <a:ext cx="5084064" cy="438912"/>
          </a:xfrm>
          <a:prstGeom prst="roundRect">
            <a:avLst>
              <a:gd name="adj" fmla="val 16667"/>
            </a:avLst>
          </a:prstGeom>
          <a:solidFill>
            <a:srgbClr val="E1EEE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920240" y="4416552"/>
            <a:ext cx="462686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PROVE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1911096" y="4855464"/>
            <a:ext cx="4645152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139696" y="5001768"/>
            <a:ext cx="418795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1C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COMMIT</a:t>
            </a:r>
            <a:endParaRPr lang="en-US" sz="600" dirty="0"/>
          </a:p>
        </p:txBody>
      </p:sp>
      <p:sp>
        <p:nvSpPr>
          <p:cNvPr id="16" name="Text 14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C8D5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owner, action, expected evidence, and review.</a:t>
            </a:r>
            <a:endParaRPr lang="en-US" sz="1210" dirty="0"/>
          </a:p>
        </p:txBody>
      </p:sp>
      <p:sp>
        <p:nvSpPr>
          <p:cNvPr id="17" name="Shape 15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C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 acts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C2D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0" name="Text 18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21" name="Text 19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Funnel Steps Sales Report</dc:title>
  <dc:subject>Original editable PowerPoint template</dc:subject>
  <dc:creator>FreeAIPPT</dc:creator>
  <cp:lastModifiedBy>FreeAIPPT</cp:lastModifiedBy>
  <cp:revision>1</cp:revision>
  <dcterms:created xsi:type="dcterms:W3CDTF">2026-09-28T13:30:56Z</dcterms:created>
  <dcterms:modified xsi:type="dcterms:W3CDTF">2026-09-28T13:30:56Z</dcterms:modified>
</cp:coreProperties>
</file>