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4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8978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FinTech Control Room Pitch Deck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85800" y="3246120"/>
            <a:ext cx="5230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B7C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Movement, controls, proof, economics, and the ask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059168" y="914400"/>
            <a:ext cx="4434840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223760" y="1042416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TX-01</a:t>
            </a:r>
            <a:endParaRPr lang="en-US" sz="620" dirty="0"/>
          </a:p>
        </p:txBody>
      </p:sp>
      <p:sp>
        <p:nvSpPr>
          <p:cNvPr id="7" name="Shape 5"/>
          <p:cNvSpPr/>
          <p:nvPr/>
        </p:nvSpPr>
        <p:spPr>
          <a:xfrm>
            <a:off x="8019288" y="1097280"/>
            <a:ext cx="3136392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237976" y="1024128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059168" y="1417320"/>
            <a:ext cx="4434840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223760" y="1042416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TX-02</a:t>
            </a:r>
            <a:endParaRPr lang="en-US" sz="620" dirty="0"/>
          </a:p>
        </p:txBody>
      </p:sp>
      <p:sp>
        <p:nvSpPr>
          <p:cNvPr id="11" name="Shape 9"/>
          <p:cNvSpPr/>
          <p:nvPr/>
        </p:nvSpPr>
        <p:spPr>
          <a:xfrm>
            <a:off x="8019288" y="1600200"/>
            <a:ext cx="3136392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237976" y="1527048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059168" y="1920240"/>
            <a:ext cx="4434840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23760" y="1042416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TX-03</a:t>
            </a:r>
            <a:endParaRPr lang="en-US" sz="620" dirty="0"/>
          </a:p>
        </p:txBody>
      </p:sp>
      <p:sp>
        <p:nvSpPr>
          <p:cNvPr id="15" name="Shape 13"/>
          <p:cNvSpPr/>
          <p:nvPr/>
        </p:nvSpPr>
        <p:spPr>
          <a:xfrm>
            <a:off x="8019288" y="2103120"/>
            <a:ext cx="3136392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237976" y="2029968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059168" y="2423160"/>
            <a:ext cx="4434840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223760" y="1042416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TX-04</a:t>
            </a:r>
            <a:endParaRPr lang="en-US" sz="620" dirty="0"/>
          </a:p>
        </p:txBody>
      </p:sp>
      <p:sp>
        <p:nvSpPr>
          <p:cNvPr id="19" name="Shape 17"/>
          <p:cNvSpPr/>
          <p:nvPr/>
        </p:nvSpPr>
        <p:spPr>
          <a:xfrm>
            <a:off x="8019288" y="2606040"/>
            <a:ext cx="3136392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237976" y="2532888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059168" y="2926080"/>
            <a:ext cx="4434840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23760" y="1042416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TX-05</a:t>
            </a:r>
            <a:endParaRPr lang="en-US" sz="620" dirty="0"/>
          </a:p>
        </p:txBody>
      </p:sp>
      <p:sp>
        <p:nvSpPr>
          <p:cNvPr id="23" name="Shape 21"/>
          <p:cNvSpPr/>
          <p:nvPr/>
        </p:nvSpPr>
        <p:spPr>
          <a:xfrm>
            <a:off x="8019288" y="3108960"/>
            <a:ext cx="3136392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237976" y="3035808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059168" y="3429000"/>
            <a:ext cx="4434840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223760" y="1042416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TX-06</a:t>
            </a:r>
            <a:endParaRPr lang="en-US" sz="620" dirty="0"/>
          </a:p>
        </p:txBody>
      </p:sp>
      <p:sp>
        <p:nvSpPr>
          <p:cNvPr id="27" name="Shape 25"/>
          <p:cNvSpPr/>
          <p:nvPr/>
        </p:nvSpPr>
        <p:spPr>
          <a:xfrm>
            <a:off x="8019288" y="3611880"/>
            <a:ext cx="3136392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1237976" y="3538728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059168" y="3931920"/>
            <a:ext cx="4434840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223760" y="1042416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TX-07</a:t>
            </a:r>
            <a:endParaRPr lang="en-US" sz="620" dirty="0"/>
          </a:p>
        </p:txBody>
      </p:sp>
      <p:sp>
        <p:nvSpPr>
          <p:cNvPr id="31" name="Shape 29"/>
          <p:cNvSpPr/>
          <p:nvPr/>
        </p:nvSpPr>
        <p:spPr>
          <a:xfrm>
            <a:off x="8019288" y="4114800"/>
            <a:ext cx="3136392" cy="0"/>
          </a:xfrm>
          <a:prstGeom prst="line">
            <a:avLst/>
          </a:prstGeom>
          <a:noFill/>
          <a:ln w="12700">
            <a:solidFill>
              <a:srgbClr val="D78A5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1237976" y="4041648"/>
            <a:ext cx="137160" cy="137160"/>
          </a:xfrm>
          <a:prstGeom prst="ellipse">
            <a:avLst/>
          </a:prstGeom>
          <a:solidFill>
            <a:srgbClr val="D78A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85800" y="4983480"/>
            <a:ext cx="4983480" cy="530352"/>
          </a:xfrm>
          <a:prstGeom prst="roundRect">
            <a:avLst>
              <a:gd name="adj" fmla="val 8621"/>
            </a:avLst>
          </a:prstGeom>
          <a:solidFill>
            <a:srgbClr val="2632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60120" y="5184648"/>
            <a:ext cx="4434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FRICTION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TX-01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1645920" y="142646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379976" y="135331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74650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TX-02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1645920" y="192938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79976" y="185623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224942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TX-03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1645920" y="243230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379976" y="235915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275234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TX-04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1645920" y="293522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379976" y="286207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85800" y="325526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TX-05</a:t>
            </a:r>
            <a:endParaRPr lang="en-US" sz="620" dirty="0"/>
          </a:p>
        </p:txBody>
      </p:sp>
      <p:sp>
        <p:nvSpPr>
          <p:cNvPr id="22" name="Shape 20"/>
          <p:cNvSpPr/>
          <p:nvPr/>
        </p:nvSpPr>
        <p:spPr>
          <a:xfrm>
            <a:off x="1645920" y="343814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379976" y="336499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85800" y="375818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TX-06</a:t>
            </a:r>
            <a:endParaRPr lang="en-US" sz="620" dirty="0"/>
          </a:p>
        </p:txBody>
      </p:sp>
      <p:sp>
        <p:nvSpPr>
          <p:cNvPr id="26" name="Shape 24"/>
          <p:cNvSpPr/>
          <p:nvPr/>
        </p:nvSpPr>
        <p:spPr>
          <a:xfrm>
            <a:off x="1645920" y="394106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379976" y="386791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85800" y="426110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TX-07</a:t>
            </a:r>
            <a:endParaRPr lang="en-US" sz="620" dirty="0"/>
          </a:p>
        </p:txBody>
      </p:sp>
      <p:sp>
        <p:nvSpPr>
          <p:cNvPr id="30" name="Shape 28"/>
          <p:cNvSpPr/>
          <p:nvPr/>
        </p:nvSpPr>
        <p:spPr>
          <a:xfrm>
            <a:off x="1645920" y="4443984"/>
            <a:ext cx="2651760" cy="0"/>
          </a:xfrm>
          <a:prstGeom prst="line">
            <a:avLst/>
          </a:prstGeom>
          <a:noFill/>
          <a:ln w="12700">
            <a:solidFill>
              <a:srgbClr val="D78A54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379976" y="4370832"/>
            <a:ext cx="137160" cy="137160"/>
          </a:xfrm>
          <a:prstGeom prst="ellipse">
            <a:avLst/>
          </a:prstGeom>
          <a:solidFill>
            <a:srgbClr val="D78A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Finance teams reconcile the same truth more than once</a:t>
            </a:r>
            <a:endParaRPr lang="en-US" sz="2750" dirty="0"/>
          </a:p>
        </p:txBody>
      </p:sp>
      <p:sp>
        <p:nvSpPr>
          <p:cNvPr id="33" name="Text 31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the fragmented workflow, delay, affected operator, failure cost, and switching trigger.</a:t>
            </a:r>
            <a:endParaRPr lang="en-US" sz="1270" dirty="0"/>
          </a:p>
        </p:txBody>
      </p:sp>
      <p:sp>
        <p:nvSpPr>
          <p:cNvPr id="34" name="Shape 32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hrs</a:t>
            </a:r>
            <a:endParaRPr lang="en-US" sz="2100" dirty="0"/>
          </a:p>
        </p:txBody>
      </p:sp>
      <p:sp>
        <p:nvSpPr>
          <p:cNvPr id="36" name="Text 34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delay</a:t>
            </a:r>
            <a:endParaRPr lang="en-US" sz="720" dirty="0"/>
          </a:p>
        </p:txBody>
      </p:sp>
      <p:sp>
        <p:nvSpPr>
          <p:cNvPr id="37" name="Shape 35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9" name="Shape 37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4FA7FF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41" name="Shape 39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43" name="Text 41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44" name="Text 42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RAILS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TX-01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8531352" y="142646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265408" y="135331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571232" y="174650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TX-02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8531352" y="192938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265408" y="185623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571232" y="224942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TX-03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8531352" y="243230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65408" y="235915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571232" y="275234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TX-04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8531352" y="293522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265408" y="286207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571232" y="325526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TX-05</a:t>
            </a:r>
            <a:endParaRPr lang="en-US" sz="620" dirty="0"/>
          </a:p>
        </p:txBody>
      </p:sp>
      <p:sp>
        <p:nvSpPr>
          <p:cNvPr id="22" name="Shape 20"/>
          <p:cNvSpPr/>
          <p:nvPr/>
        </p:nvSpPr>
        <p:spPr>
          <a:xfrm>
            <a:off x="8531352" y="343814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265408" y="336499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571232" y="375818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TX-06</a:t>
            </a:r>
            <a:endParaRPr lang="en-US" sz="620" dirty="0"/>
          </a:p>
        </p:txBody>
      </p:sp>
      <p:sp>
        <p:nvSpPr>
          <p:cNvPr id="26" name="Shape 24"/>
          <p:cNvSpPr/>
          <p:nvPr/>
        </p:nvSpPr>
        <p:spPr>
          <a:xfrm>
            <a:off x="8531352" y="394106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1265408" y="386791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571232" y="426110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TX-07</a:t>
            </a:r>
            <a:endParaRPr lang="en-US" sz="620" dirty="0"/>
          </a:p>
        </p:txBody>
      </p:sp>
      <p:sp>
        <p:nvSpPr>
          <p:cNvPr id="30" name="Shape 28"/>
          <p:cNvSpPr/>
          <p:nvPr/>
        </p:nvSpPr>
        <p:spPr>
          <a:xfrm>
            <a:off x="8531352" y="4443984"/>
            <a:ext cx="2651760" cy="0"/>
          </a:xfrm>
          <a:prstGeom prst="line">
            <a:avLst/>
          </a:prstGeom>
          <a:noFill/>
          <a:ln w="12700">
            <a:solidFill>
              <a:srgbClr val="D78A54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265408" y="4370832"/>
            <a:ext cx="137160" cy="137160"/>
          </a:xfrm>
          <a:prstGeom prst="ellipse">
            <a:avLst/>
          </a:prstGeom>
          <a:solidFill>
            <a:srgbClr val="D78A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 ledger connects request, approval, movement, and proof</a:t>
            </a:r>
            <a:endParaRPr lang="en-US" sz="2750" dirty="0"/>
          </a:p>
        </p:txBody>
      </p:sp>
      <p:sp>
        <p:nvSpPr>
          <p:cNvPr id="33" name="Text 31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Trace capture, policy, execution, settlement, reconciliation, exception, and audit ownership.</a:t>
            </a:r>
            <a:endParaRPr lang="en-US" sz="1270" dirty="0"/>
          </a:p>
        </p:txBody>
      </p:sp>
      <p:sp>
        <p:nvSpPr>
          <p:cNvPr id="34" name="Shape 32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states</a:t>
            </a:r>
            <a:endParaRPr lang="en-US" sz="2100" dirty="0"/>
          </a:p>
        </p:txBody>
      </p:sp>
      <p:sp>
        <p:nvSpPr>
          <p:cNvPr id="36" name="Text 34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transaction</a:t>
            </a:r>
            <a:endParaRPr lang="en-US" sz="720" dirty="0"/>
          </a:p>
        </p:txBody>
      </p:sp>
      <p:sp>
        <p:nvSpPr>
          <p:cNvPr id="37" name="Shape 35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9" name="Shape 37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D78A54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41" name="Shape 39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4FA7FF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43" name="Text 41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44" name="Text 42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TRUST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TX-01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1645920" y="142646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379976" y="135331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74650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TX-02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1645920" y="192938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79976" y="185623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224942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TX-03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1645920" y="243230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379976" y="235915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275234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TX-04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1645920" y="293522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379976" y="286207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85800" y="325526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TX-05</a:t>
            </a:r>
            <a:endParaRPr lang="en-US" sz="620" dirty="0"/>
          </a:p>
        </p:txBody>
      </p:sp>
      <p:sp>
        <p:nvSpPr>
          <p:cNvPr id="22" name="Shape 20"/>
          <p:cNvSpPr/>
          <p:nvPr/>
        </p:nvSpPr>
        <p:spPr>
          <a:xfrm>
            <a:off x="1645920" y="343814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379976" y="336499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85800" y="375818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TX-06</a:t>
            </a:r>
            <a:endParaRPr lang="en-US" sz="620" dirty="0"/>
          </a:p>
        </p:txBody>
      </p:sp>
      <p:sp>
        <p:nvSpPr>
          <p:cNvPr id="26" name="Shape 24"/>
          <p:cNvSpPr/>
          <p:nvPr/>
        </p:nvSpPr>
        <p:spPr>
          <a:xfrm>
            <a:off x="1645920" y="394106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379976" y="386791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85800" y="426110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TX-07</a:t>
            </a:r>
            <a:endParaRPr lang="en-US" sz="620" dirty="0"/>
          </a:p>
        </p:txBody>
      </p:sp>
      <p:sp>
        <p:nvSpPr>
          <p:cNvPr id="30" name="Shape 28"/>
          <p:cNvSpPr/>
          <p:nvPr/>
        </p:nvSpPr>
        <p:spPr>
          <a:xfrm>
            <a:off x="1645920" y="4443984"/>
            <a:ext cx="2651760" cy="0"/>
          </a:xfrm>
          <a:prstGeom prst="line">
            <a:avLst/>
          </a:prstGeom>
          <a:noFill/>
          <a:ln w="12700">
            <a:solidFill>
              <a:srgbClr val="D78A54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379976" y="4370832"/>
            <a:ext cx="137160" cy="137160"/>
          </a:xfrm>
          <a:prstGeom prst="ellipse">
            <a:avLst/>
          </a:prstGeom>
          <a:solidFill>
            <a:srgbClr val="D78A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Controls travel with the transaction</a:t>
            </a:r>
            <a:endParaRPr lang="en-US" sz="2750" dirty="0"/>
          </a:p>
        </p:txBody>
      </p:sp>
      <p:sp>
        <p:nvSpPr>
          <p:cNvPr id="33" name="Text 31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permissions, limits, verification, monitoring, human review, rollback, and evidence retention.</a:t>
            </a:r>
            <a:endParaRPr lang="en-US" sz="1270" dirty="0"/>
          </a:p>
        </p:txBody>
      </p:sp>
      <p:sp>
        <p:nvSpPr>
          <p:cNvPr id="34" name="Shape 32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checks</a:t>
            </a:r>
            <a:endParaRPr lang="en-US" sz="2100" dirty="0"/>
          </a:p>
        </p:txBody>
      </p:sp>
      <p:sp>
        <p:nvSpPr>
          <p:cNvPr id="36" name="Text 34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 settlement</a:t>
            </a:r>
            <a:endParaRPr lang="en-US" sz="720" dirty="0"/>
          </a:p>
        </p:txBody>
      </p:sp>
      <p:sp>
        <p:nvSpPr>
          <p:cNvPr id="37" name="Shape 35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4FA7FF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9" name="Shape 37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D78A54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41" name="Shape 39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43" name="Text 41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44" name="Text 42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TRACTION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TX-01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8531352" y="142646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265408" y="135331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571232" y="174650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TX-02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8531352" y="192938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265408" y="185623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571232" y="224942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TX-03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8531352" y="243230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65408" y="235915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571232" y="275234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TX-04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8531352" y="293522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265408" y="286207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571232" y="325526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TX-05</a:t>
            </a:r>
            <a:endParaRPr lang="en-US" sz="620" dirty="0"/>
          </a:p>
        </p:txBody>
      </p:sp>
      <p:sp>
        <p:nvSpPr>
          <p:cNvPr id="22" name="Shape 20"/>
          <p:cNvSpPr/>
          <p:nvPr/>
        </p:nvSpPr>
        <p:spPr>
          <a:xfrm>
            <a:off x="8531352" y="343814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265408" y="336499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571232" y="375818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TX-06</a:t>
            </a:r>
            <a:endParaRPr lang="en-US" sz="620" dirty="0"/>
          </a:p>
        </p:txBody>
      </p:sp>
      <p:sp>
        <p:nvSpPr>
          <p:cNvPr id="26" name="Shape 24"/>
          <p:cNvSpPr/>
          <p:nvPr/>
        </p:nvSpPr>
        <p:spPr>
          <a:xfrm>
            <a:off x="8531352" y="394106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1265408" y="386791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571232" y="426110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TX-07</a:t>
            </a:r>
            <a:endParaRPr lang="en-US" sz="620" dirty="0"/>
          </a:p>
        </p:txBody>
      </p:sp>
      <p:sp>
        <p:nvSpPr>
          <p:cNvPr id="30" name="Shape 28"/>
          <p:cNvSpPr/>
          <p:nvPr/>
        </p:nvSpPr>
        <p:spPr>
          <a:xfrm>
            <a:off x="8531352" y="4443984"/>
            <a:ext cx="2651760" cy="0"/>
          </a:xfrm>
          <a:prstGeom prst="line">
            <a:avLst/>
          </a:prstGeom>
          <a:noFill/>
          <a:ln w="12700">
            <a:solidFill>
              <a:srgbClr val="D78A54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265408" y="4370832"/>
            <a:ext cx="137160" cy="137160"/>
          </a:xfrm>
          <a:prstGeom prst="ellipse">
            <a:avLst/>
          </a:prstGeom>
          <a:solidFill>
            <a:srgbClr val="D78A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Repeated use is the strongest early signal</a:t>
            </a:r>
            <a:endParaRPr lang="en-US" sz="2750" dirty="0"/>
          </a:p>
        </p:txBody>
      </p:sp>
      <p:sp>
        <p:nvSpPr>
          <p:cNvPr id="33" name="Text 31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 illustrative activation, weekly use, retained cohorts, processed volume, and qualification limits.</a:t>
            </a:r>
            <a:endParaRPr lang="en-US" sz="1270" dirty="0"/>
          </a:p>
        </p:txBody>
      </p:sp>
      <p:sp>
        <p:nvSpPr>
          <p:cNvPr id="34" name="Shape 32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$8.4M</a:t>
            </a:r>
            <a:endParaRPr lang="en-US" sz="2100" dirty="0"/>
          </a:p>
        </p:txBody>
      </p:sp>
      <p:sp>
        <p:nvSpPr>
          <p:cNvPr id="36" name="Text 34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volume</a:t>
            </a:r>
            <a:endParaRPr lang="en-US" sz="720" dirty="0"/>
          </a:p>
        </p:txBody>
      </p:sp>
      <p:sp>
        <p:nvSpPr>
          <p:cNvPr id="37" name="Shape 35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9" name="Shape 37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4FA7FF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41" name="Shape 39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43" name="Text 41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44" name="Text 42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BEACHHEAD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TX-01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1645920" y="142646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379976" y="135331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74650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TX-02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1645920" y="192938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79976" y="185623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224942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TX-03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1645920" y="243230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379976" y="235915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275234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TX-04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1645920" y="293522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379976" y="286207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85800" y="325526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TX-05</a:t>
            </a:r>
            <a:endParaRPr lang="en-US" sz="620" dirty="0"/>
          </a:p>
        </p:txBody>
      </p:sp>
      <p:sp>
        <p:nvSpPr>
          <p:cNvPr id="22" name="Shape 20"/>
          <p:cNvSpPr/>
          <p:nvPr/>
        </p:nvSpPr>
        <p:spPr>
          <a:xfrm>
            <a:off x="1645920" y="343814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379976" y="336499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85800" y="375818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TX-06</a:t>
            </a:r>
            <a:endParaRPr lang="en-US" sz="620" dirty="0"/>
          </a:p>
        </p:txBody>
      </p:sp>
      <p:sp>
        <p:nvSpPr>
          <p:cNvPr id="26" name="Shape 24"/>
          <p:cNvSpPr/>
          <p:nvPr/>
        </p:nvSpPr>
        <p:spPr>
          <a:xfrm>
            <a:off x="1645920" y="394106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379976" y="386791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85800" y="426110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TX-07</a:t>
            </a:r>
            <a:endParaRPr lang="en-US" sz="620" dirty="0"/>
          </a:p>
        </p:txBody>
      </p:sp>
      <p:sp>
        <p:nvSpPr>
          <p:cNvPr id="30" name="Shape 28"/>
          <p:cNvSpPr/>
          <p:nvPr/>
        </p:nvSpPr>
        <p:spPr>
          <a:xfrm>
            <a:off x="1645920" y="4443984"/>
            <a:ext cx="2651760" cy="0"/>
          </a:xfrm>
          <a:prstGeom prst="line">
            <a:avLst/>
          </a:prstGeom>
          <a:noFill/>
          <a:ln w="12700">
            <a:solidFill>
              <a:srgbClr val="D78A54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379976" y="4370832"/>
            <a:ext cx="137160" cy="137160"/>
          </a:xfrm>
          <a:prstGeom prst="ellipse">
            <a:avLst/>
          </a:prstGeom>
          <a:solidFill>
            <a:srgbClr val="D78A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Enter where reconciliation blocks growth</a:t>
            </a:r>
            <a:endParaRPr lang="en-US" sz="2750" dirty="0"/>
          </a:p>
        </p:txBody>
      </p:sp>
      <p:sp>
        <p:nvSpPr>
          <p:cNvPr id="33" name="Text 31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first buyer, reachable accounts, buying event, integration surface, and adjacent expansion.</a:t>
            </a:r>
            <a:endParaRPr lang="en-US" sz="1270" dirty="0"/>
          </a:p>
        </p:txBody>
      </p:sp>
      <p:sp>
        <p:nvSpPr>
          <p:cNvPr id="34" name="Shape 32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160</a:t>
            </a:r>
            <a:endParaRPr lang="en-US" sz="2100" dirty="0"/>
          </a:p>
        </p:txBody>
      </p:sp>
      <p:sp>
        <p:nvSpPr>
          <p:cNvPr id="36" name="Text 34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accounts</a:t>
            </a:r>
            <a:endParaRPr lang="en-US" sz="720" dirty="0"/>
          </a:p>
        </p:txBody>
      </p:sp>
      <p:sp>
        <p:nvSpPr>
          <p:cNvPr id="37" name="Shape 35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9" name="Shape 37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D78A54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41" name="Shape 39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4FA7FF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43" name="Text 41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44" name="Text 42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ECONOMICS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TX-01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8531352" y="142646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265408" y="135331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571232" y="174650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TX-02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8531352" y="192938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265408" y="185623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571232" y="224942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TX-03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8531352" y="243230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65408" y="235915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571232" y="275234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TX-04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8531352" y="293522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265408" y="286207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571232" y="325526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TX-05</a:t>
            </a:r>
            <a:endParaRPr lang="en-US" sz="620" dirty="0"/>
          </a:p>
        </p:txBody>
      </p:sp>
      <p:sp>
        <p:nvSpPr>
          <p:cNvPr id="22" name="Shape 20"/>
          <p:cNvSpPr/>
          <p:nvPr/>
        </p:nvSpPr>
        <p:spPr>
          <a:xfrm>
            <a:off x="8531352" y="343814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265408" y="336499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571232" y="375818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TX-06</a:t>
            </a:r>
            <a:endParaRPr lang="en-US" sz="620" dirty="0"/>
          </a:p>
        </p:txBody>
      </p:sp>
      <p:sp>
        <p:nvSpPr>
          <p:cNvPr id="26" name="Shape 24"/>
          <p:cNvSpPr/>
          <p:nvPr/>
        </p:nvSpPr>
        <p:spPr>
          <a:xfrm>
            <a:off x="8531352" y="394106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1265408" y="386791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571232" y="426110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735824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TX-07</a:t>
            </a:r>
            <a:endParaRPr lang="en-US" sz="620" dirty="0"/>
          </a:p>
        </p:txBody>
      </p:sp>
      <p:sp>
        <p:nvSpPr>
          <p:cNvPr id="30" name="Shape 28"/>
          <p:cNvSpPr/>
          <p:nvPr/>
        </p:nvSpPr>
        <p:spPr>
          <a:xfrm>
            <a:off x="8531352" y="4443984"/>
            <a:ext cx="2651760" cy="0"/>
          </a:xfrm>
          <a:prstGeom prst="line">
            <a:avLst/>
          </a:prstGeom>
          <a:noFill/>
          <a:ln w="12700">
            <a:solidFill>
              <a:srgbClr val="D78A54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265408" y="4370832"/>
            <a:ext cx="137160" cy="137160"/>
          </a:xfrm>
          <a:prstGeom prst="ellipse">
            <a:avLst/>
          </a:prstGeom>
          <a:solidFill>
            <a:srgbClr val="D78A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Usage revenue grows with verified customer value</a:t>
            </a:r>
            <a:endParaRPr lang="en-US" sz="2750" dirty="0"/>
          </a:p>
        </p:txBody>
      </p:sp>
      <p:sp>
        <p:nvSpPr>
          <p:cNvPr id="33" name="Text 31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pricing, gross margin, support load, acquisition assumptions, retention, and payback.</a:t>
            </a:r>
            <a:endParaRPr lang="en-US" sz="1270" dirty="0"/>
          </a:p>
        </p:txBody>
      </p:sp>
      <p:sp>
        <p:nvSpPr>
          <p:cNvPr id="34" name="Shape 32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 mo</a:t>
            </a:r>
            <a:endParaRPr lang="en-US" sz="2100" dirty="0"/>
          </a:p>
        </p:txBody>
      </p:sp>
      <p:sp>
        <p:nvSpPr>
          <p:cNvPr id="36" name="Text 34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payback</a:t>
            </a:r>
            <a:endParaRPr lang="en-US" sz="720" dirty="0"/>
          </a:p>
        </p:txBody>
      </p:sp>
      <p:sp>
        <p:nvSpPr>
          <p:cNvPr id="37" name="Shape 35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4FA7FF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9" name="Shape 37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D78A54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41" name="Shape 39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43" name="Text 41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44" name="Text 42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ASK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B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TX-01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1645920" y="142646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379976" y="135331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74650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TX-02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1645920" y="192938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79976" y="185623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224942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TX-03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1645920" y="243230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379976" y="235915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275234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TX-04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1645920" y="293522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379976" y="286207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85800" y="325526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TX-05</a:t>
            </a:r>
            <a:endParaRPr lang="en-US" sz="620" dirty="0"/>
          </a:p>
        </p:txBody>
      </p:sp>
      <p:sp>
        <p:nvSpPr>
          <p:cNvPr id="22" name="Shape 20"/>
          <p:cNvSpPr/>
          <p:nvPr/>
        </p:nvSpPr>
        <p:spPr>
          <a:xfrm>
            <a:off x="1645920" y="343814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379976" y="336499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85800" y="375818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829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TX-06</a:t>
            </a:r>
            <a:endParaRPr lang="en-US" sz="620" dirty="0"/>
          </a:p>
        </p:txBody>
      </p:sp>
      <p:sp>
        <p:nvSpPr>
          <p:cNvPr id="26" name="Shape 24"/>
          <p:cNvSpPr/>
          <p:nvPr/>
        </p:nvSpPr>
        <p:spPr>
          <a:xfrm>
            <a:off x="1645920" y="3941064"/>
            <a:ext cx="2651760" cy="0"/>
          </a:xfrm>
          <a:prstGeom prst="line">
            <a:avLst/>
          </a:prstGeom>
          <a:noFill/>
          <a:ln w="12700">
            <a:solidFill>
              <a:srgbClr val="38506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379976" y="3867912"/>
            <a:ext cx="137160" cy="137160"/>
          </a:xfrm>
          <a:prstGeom prst="ellipse">
            <a:avLst/>
          </a:prstGeom>
          <a:solidFill>
            <a:srgbClr val="4FA7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85800" y="4261104"/>
            <a:ext cx="3950208" cy="365760"/>
          </a:xfrm>
          <a:prstGeom prst="roundRect">
            <a:avLst>
              <a:gd name="adj" fmla="val 12500"/>
            </a:avLst>
          </a:prstGeom>
          <a:solidFill>
            <a:srgbClr val="1423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50392" y="1371600"/>
            <a:ext cx="640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TX-07</a:t>
            </a:r>
            <a:endParaRPr lang="en-US" sz="620" dirty="0"/>
          </a:p>
        </p:txBody>
      </p:sp>
      <p:sp>
        <p:nvSpPr>
          <p:cNvPr id="30" name="Shape 28"/>
          <p:cNvSpPr/>
          <p:nvPr/>
        </p:nvSpPr>
        <p:spPr>
          <a:xfrm>
            <a:off x="1645920" y="4443984"/>
            <a:ext cx="2651760" cy="0"/>
          </a:xfrm>
          <a:prstGeom prst="line">
            <a:avLst/>
          </a:prstGeom>
          <a:noFill/>
          <a:ln w="12700">
            <a:solidFill>
              <a:srgbClr val="D78A54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379976" y="4370832"/>
            <a:ext cx="137160" cy="137160"/>
          </a:xfrm>
          <a:prstGeom prst="ellipse">
            <a:avLst/>
          </a:prstGeom>
          <a:solidFill>
            <a:srgbClr val="D78A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Raise to prove repeatable deployment and distribution</a:t>
            </a:r>
            <a:endParaRPr lang="en-US" sz="2750" dirty="0"/>
          </a:p>
        </p:txBody>
      </p:sp>
      <p:sp>
        <p:nvSpPr>
          <p:cNvPr id="33" name="Text 31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illustrative ask, runway, hiring, product, compliance, revenue, and evidence milestones.</a:t>
            </a:r>
            <a:endParaRPr lang="en-US" sz="1270" dirty="0"/>
          </a:p>
        </p:txBody>
      </p:sp>
      <p:sp>
        <p:nvSpPr>
          <p:cNvPr id="34" name="Shape 32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25313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FA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$2.6M</a:t>
            </a:r>
            <a:endParaRPr lang="en-US" sz="2100" dirty="0"/>
          </a:p>
        </p:txBody>
      </p:sp>
      <p:sp>
        <p:nvSpPr>
          <p:cNvPr id="36" name="Text 34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D7DE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seed ask</a:t>
            </a:r>
            <a:endParaRPr lang="en-US" sz="720" dirty="0"/>
          </a:p>
        </p:txBody>
      </p:sp>
      <p:sp>
        <p:nvSpPr>
          <p:cNvPr id="37" name="Shape 35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39" name="Shape 37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4FA7FF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41" name="Shape 39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324146"/>
          </a:solidFill>
          <a:ln w="8890">
            <a:solidFill>
              <a:srgbClr val="51606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43" name="Text 41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44" name="Text 42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FinTech Control Room Pitch Deck</dc:title>
  <dc:subject>Original editable PowerPoint template</dc:subject>
  <dc:creator>FreeAIPPT</dc:creator>
  <cp:lastModifiedBy>FreeAIPPT</cp:lastModifiedBy>
  <cp:revision>1</cp:revision>
  <dcterms:created xsi:type="dcterms:W3CDTF">2026-09-10T21:32:30Z</dcterms:created>
  <dcterms:modified xsi:type="dcterms:W3CDTF">2026-09-10T21:32:30Z</dcterms:modified>
</cp:coreProperties>
</file>