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1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94360"/>
            <a:ext cx="4937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87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GEOGRAPHY FIELD LESSON · 55 MIN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658368" y="1207008"/>
            <a:ext cx="49834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does a place reveal the forces that shaped it?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676656" y="324612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Observe, classify, map evidence, test an explanation and reflect through one structured field-study lesson.</a:t>
            </a:r>
            <a:endParaRPr lang="en-US" sz="1130" dirty="0"/>
          </a:p>
        </p:txBody>
      </p:sp>
      <p:sp>
        <p:nvSpPr>
          <p:cNvPr id="5" name="Shape 3"/>
          <p:cNvSpPr/>
          <p:nvPr/>
        </p:nvSpPr>
        <p:spPr>
          <a:xfrm>
            <a:off x="676656" y="5010912"/>
            <a:ext cx="4480560" cy="457200"/>
          </a:xfrm>
          <a:prstGeom prst="roundRect">
            <a:avLst>
              <a:gd name="adj" fmla="val 16000"/>
            </a:avLst>
          </a:prstGeom>
          <a:solidFill>
            <a:srgbClr val="E6E0C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6112" y="5157216"/>
            <a:ext cx="4023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20" dirty="0"/>
          </a:p>
        </p:txBody>
      </p:sp>
      <p:sp>
        <p:nvSpPr>
          <p:cNvPr id="7" name="Shape 5"/>
          <p:cNvSpPr/>
          <p:nvPr/>
        </p:nvSpPr>
        <p:spPr>
          <a:xfrm>
            <a:off x="6080760" y="594360"/>
            <a:ext cx="5440680" cy="5596128"/>
          </a:xfrm>
          <a:prstGeom prst="rect">
            <a:avLst/>
          </a:prstGeom>
          <a:solidFill>
            <a:srgbClr val="F7F1E4"/>
          </a:solidFill>
          <a:ln w="12700">
            <a:solidFill>
              <a:srgbClr val="263F4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760845" y="594360"/>
            <a:ext cx="0" cy="5596128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40930" y="594360"/>
            <a:ext cx="0" cy="5596128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21015" y="594360"/>
            <a:ext cx="0" cy="5596128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801100" y="594360"/>
            <a:ext cx="0" cy="5596128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81185" y="594360"/>
            <a:ext cx="0" cy="5596128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161270" y="594360"/>
            <a:ext cx="0" cy="5596128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841355" y="594360"/>
            <a:ext cx="0" cy="5596128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080760" y="1527048"/>
            <a:ext cx="544068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080760" y="2459736"/>
            <a:ext cx="544068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080760" y="3392424"/>
            <a:ext cx="544068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080760" y="4325112"/>
            <a:ext cx="544068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80760" y="5257800"/>
            <a:ext cx="544068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060082" y="1937431"/>
            <a:ext cx="310896" cy="310896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57032" y="4063959"/>
            <a:ext cx="182880" cy="182880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151522" y="2028871"/>
            <a:ext cx="1196950" cy="2126529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453982" y="2608966"/>
            <a:ext cx="182880" cy="182880"/>
          </a:xfrm>
          <a:prstGeom prst="ellipse">
            <a:avLst/>
          </a:prstGeom>
          <a:solidFill>
            <a:srgbClr val="E0B84E"/>
          </a:solidFill>
          <a:ln w="12700">
            <a:solidFill>
              <a:srgbClr val="E0B84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348472" y="4155399"/>
            <a:ext cx="1196950" cy="-1454993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324490" y="4623572"/>
            <a:ext cx="182880" cy="182880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545422" y="2700406"/>
            <a:ext cx="870509" cy="2014606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868558" y="1713586"/>
            <a:ext cx="182880" cy="182880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415930" y="4715012"/>
            <a:ext cx="544068" cy="-2909987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355080" y="5870448"/>
            <a:ext cx="4892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/ OBSERVE · LOCATE · EXPLAIN</a:t>
            </a:r>
            <a:endParaRPr lang="en-US" sz="66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1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263F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87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QUESTION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 with a place-based puzzle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E0B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a familiar landscape change and ask learners what evidence could explain it.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1E4"/>
          </a:solidFill>
          <a:ln w="12700">
            <a:solidFill>
              <a:srgbClr val="263F4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9387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246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104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963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821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3680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4538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52928" y="228295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52928" y="307543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852928" y="386791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852928" y="466039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852928" y="545287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16552" y="2631643"/>
            <a:ext cx="182880" cy="182880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27648" y="4438498"/>
            <a:ext cx="310896" cy="310896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07992" y="2723083"/>
            <a:ext cx="1911096" cy="1806854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38744" y="3202229"/>
            <a:ext cx="182880" cy="182880"/>
          </a:xfrm>
          <a:prstGeom prst="ellipse">
            <a:avLst/>
          </a:prstGeom>
          <a:solidFill>
            <a:srgbClr val="E0B84E"/>
          </a:solidFill>
          <a:ln w="12700">
            <a:solidFill>
              <a:srgbClr val="E0B84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19088" y="4529938"/>
            <a:ext cx="1911096" cy="-1236269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628632" y="4913986"/>
            <a:ext cx="182880" cy="182880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330184" y="3293669"/>
            <a:ext cx="1389888" cy="1711757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497312" y="2441448"/>
            <a:ext cx="182880" cy="182880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20072" y="5005426"/>
            <a:ext cx="868680" cy="-2472538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127248" y="5925312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/ OBSERVE · LOCATE · EXPLAIN</a:t>
            </a:r>
            <a:endParaRPr lang="en-US" sz="660" dirty="0"/>
          </a:p>
        </p:txBody>
      </p:sp>
      <p:sp>
        <p:nvSpPr>
          <p:cNvPr id="31" name="Text 29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32" name="Text 3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263F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87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OBJECTIVES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observation and explanation visible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E0B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goals*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what learners will identify, record, compare and justify by the end of the lesson.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1E4"/>
          </a:solidFill>
          <a:ln w="12700">
            <a:solidFill>
              <a:srgbClr val="263F4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9387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246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104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963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821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3680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4538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52928" y="228295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52928" y="307543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852928" y="386791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852928" y="466039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852928" y="545287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16552" y="2631643"/>
            <a:ext cx="182880" cy="182880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27648" y="4438498"/>
            <a:ext cx="182880" cy="182880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07992" y="2723083"/>
            <a:ext cx="1911096" cy="1806854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38744" y="3202229"/>
            <a:ext cx="310896" cy="310896"/>
          </a:xfrm>
          <a:prstGeom prst="ellipse">
            <a:avLst/>
          </a:prstGeom>
          <a:solidFill>
            <a:srgbClr val="E0B84E"/>
          </a:solidFill>
          <a:ln w="12700">
            <a:solidFill>
              <a:srgbClr val="E0B84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19088" y="4529938"/>
            <a:ext cx="1911096" cy="-1236269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628632" y="4913986"/>
            <a:ext cx="182880" cy="182880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330184" y="3293669"/>
            <a:ext cx="1389888" cy="1711757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497312" y="2441448"/>
            <a:ext cx="182880" cy="182880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20072" y="5005426"/>
            <a:ext cx="868680" cy="-2472538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127248" y="5925312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/ OBSERVE · LOCATE · EXPLAIN</a:t>
            </a:r>
            <a:endParaRPr lang="en-US" sz="660" dirty="0"/>
          </a:p>
        </p:txBody>
      </p:sp>
      <p:sp>
        <p:nvSpPr>
          <p:cNvPr id="31" name="Text 29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32" name="Text 3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1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263F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87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NOTICE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what is seen from what is inferred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E0B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cues*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 precise notes for form, material, direction, scale and uncertainty before interpretation.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1E4"/>
          </a:solidFill>
          <a:ln w="12700">
            <a:solidFill>
              <a:srgbClr val="263F4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9387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246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104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963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821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3680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4538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52928" y="228295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52928" y="307543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852928" y="386791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852928" y="466039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852928" y="545287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16552" y="2631643"/>
            <a:ext cx="182880" cy="182880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27648" y="4438498"/>
            <a:ext cx="182880" cy="182880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07992" y="2723083"/>
            <a:ext cx="1911096" cy="1806854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38744" y="3202229"/>
            <a:ext cx="182880" cy="182880"/>
          </a:xfrm>
          <a:prstGeom prst="ellipse">
            <a:avLst/>
          </a:prstGeom>
          <a:solidFill>
            <a:srgbClr val="E0B84E"/>
          </a:solidFill>
          <a:ln w="12700">
            <a:solidFill>
              <a:srgbClr val="E0B84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19088" y="4529938"/>
            <a:ext cx="1911096" cy="-1236269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628632" y="4913986"/>
            <a:ext cx="310896" cy="310896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330184" y="3293669"/>
            <a:ext cx="1389888" cy="1711757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497312" y="2441448"/>
            <a:ext cx="182880" cy="182880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20072" y="5005426"/>
            <a:ext cx="868680" cy="-2472538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127248" y="5925312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/ OBSERVE · LOCATE · EXPLAIN</a:t>
            </a:r>
            <a:endParaRPr lang="en-US" sz="660" dirty="0"/>
          </a:p>
        </p:txBody>
      </p:sp>
      <p:sp>
        <p:nvSpPr>
          <p:cNvPr id="31" name="Text 29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32" name="Text 3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263F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87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MAP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simple coordinate grid organizes evidence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E0B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zones*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 learners to locate observations, add a legend, note scale and mark confidence.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1E4"/>
          </a:solidFill>
          <a:ln w="12700">
            <a:solidFill>
              <a:srgbClr val="263F4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9387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246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104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963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821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3680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4538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52928" y="228295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52928" y="307543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852928" y="386791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852928" y="466039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852928" y="545287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16552" y="2631643"/>
            <a:ext cx="182880" cy="182880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27648" y="4438498"/>
            <a:ext cx="182880" cy="182880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07992" y="2723083"/>
            <a:ext cx="1911096" cy="1806854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38744" y="3202229"/>
            <a:ext cx="182880" cy="182880"/>
          </a:xfrm>
          <a:prstGeom prst="ellipse">
            <a:avLst/>
          </a:prstGeom>
          <a:solidFill>
            <a:srgbClr val="E0B84E"/>
          </a:solidFill>
          <a:ln w="12700">
            <a:solidFill>
              <a:srgbClr val="E0B84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19088" y="4529938"/>
            <a:ext cx="1911096" cy="-1236269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628632" y="4913986"/>
            <a:ext cx="182880" cy="182880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330184" y="3293669"/>
            <a:ext cx="1389888" cy="1711757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497312" y="2441448"/>
            <a:ext cx="310896" cy="310896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20072" y="5005426"/>
            <a:ext cx="868680" cy="-2472538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127248" y="5925312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/ OBSERVE · LOCATE · EXPLAIN</a:t>
            </a:r>
            <a:endParaRPr lang="en-US" sz="660" dirty="0"/>
          </a:p>
        </p:txBody>
      </p:sp>
      <p:sp>
        <p:nvSpPr>
          <p:cNvPr id="31" name="Text 29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32" name="Text 3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1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263F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87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EXPLAIN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patterns to one testable process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E0B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claim*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cause, mechanism, evidence, competing explanation and a prediction for another location.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1E4"/>
          </a:solidFill>
          <a:ln w="12700">
            <a:solidFill>
              <a:srgbClr val="263F4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9387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246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104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963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821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3680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4538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52928" y="228295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52928" y="307543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852928" y="386791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852928" y="466039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852928" y="545287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16552" y="2631643"/>
            <a:ext cx="310896" cy="310896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27648" y="4438498"/>
            <a:ext cx="182880" cy="182880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07992" y="2723083"/>
            <a:ext cx="1911096" cy="1806854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38744" y="3202229"/>
            <a:ext cx="182880" cy="182880"/>
          </a:xfrm>
          <a:prstGeom prst="ellipse">
            <a:avLst/>
          </a:prstGeom>
          <a:solidFill>
            <a:srgbClr val="E0B84E"/>
          </a:solidFill>
          <a:ln w="12700">
            <a:solidFill>
              <a:srgbClr val="E0B84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19088" y="4529938"/>
            <a:ext cx="1911096" cy="-1236269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628632" y="4913986"/>
            <a:ext cx="182880" cy="182880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330184" y="3293669"/>
            <a:ext cx="1389888" cy="1711757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497312" y="2441448"/>
            <a:ext cx="182880" cy="182880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20072" y="5005426"/>
            <a:ext cx="868680" cy="-2472538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127248" y="5925312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/ OBSERVE · LOCATE · EXPLAIN</a:t>
            </a:r>
            <a:endParaRPr lang="en-US" sz="660" dirty="0"/>
          </a:p>
        </p:txBody>
      </p:sp>
      <p:sp>
        <p:nvSpPr>
          <p:cNvPr id="31" name="Text 29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32" name="Text 3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263F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87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PRACTICE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Small teams gather comparable observations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E0B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min*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roles, route, timebox, safety boundary, recording standard and return signal.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1E4"/>
          </a:solidFill>
          <a:ln w="12700">
            <a:solidFill>
              <a:srgbClr val="263F4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9387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246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104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963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821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3680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4538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52928" y="228295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52928" y="307543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852928" y="386791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852928" y="466039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852928" y="545287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16552" y="2631643"/>
            <a:ext cx="182880" cy="182880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27648" y="4438498"/>
            <a:ext cx="310896" cy="310896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07992" y="2723083"/>
            <a:ext cx="1911096" cy="1806854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38744" y="3202229"/>
            <a:ext cx="182880" cy="182880"/>
          </a:xfrm>
          <a:prstGeom prst="ellipse">
            <a:avLst/>
          </a:prstGeom>
          <a:solidFill>
            <a:srgbClr val="E0B84E"/>
          </a:solidFill>
          <a:ln w="12700">
            <a:solidFill>
              <a:srgbClr val="E0B84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19088" y="4529938"/>
            <a:ext cx="1911096" cy="-1236269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628632" y="4913986"/>
            <a:ext cx="182880" cy="182880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330184" y="3293669"/>
            <a:ext cx="1389888" cy="1711757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497312" y="2441448"/>
            <a:ext cx="182880" cy="182880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20072" y="5005426"/>
            <a:ext cx="868680" cy="-2472538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127248" y="5925312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/ OBSERVE · LOCATE · EXPLAIN</a:t>
            </a:r>
            <a:endParaRPr lang="en-US" sz="660" dirty="0"/>
          </a:p>
        </p:txBody>
      </p:sp>
      <p:sp>
        <p:nvSpPr>
          <p:cNvPr id="31" name="Text 29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32" name="Text 3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1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423160" cy="6858000"/>
          </a:xfrm>
          <a:prstGeom prst="rect">
            <a:avLst/>
          </a:prstGeom>
          <a:solidFill>
            <a:srgbClr val="263F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53035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C87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CHECK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393192" y="1078992"/>
            <a:ext cx="166420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Revise the explanation with shared evidence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393192" y="516636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E0B8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points*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411480" y="5650992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</a:t>
            </a:r>
            <a:endParaRPr lang="en-US" sz="660" dirty="0"/>
          </a:p>
        </p:txBody>
      </p:sp>
      <p:sp>
        <p:nvSpPr>
          <p:cNvPr id="7" name="Text 5"/>
          <p:cNvSpPr/>
          <p:nvPr/>
        </p:nvSpPr>
        <p:spPr>
          <a:xfrm>
            <a:off x="2852928" y="612648"/>
            <a:ext cx="8458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one exit response to assess claim, evidence, uncertainty and the next observation needed.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852928" y="1490472"/>
            <a:ext cx="8686800" cy="4754880"/>
          </a:xfrm>
          <a:prstGeom prst="rect">
            <a:avLst/>
          </a:prstGeom>
          <a:solidFill>
            <a:srgbClr val="F7F1E4"/>
          </a:solidFill>
          <a:ln w="12700">
            <a:solidFill>
              <a:srgbClr val="263F4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9387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246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104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963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821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36802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453878" y="1490472"/>
            <a:ext cx="0" cy="475488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52928" y="228295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852928" y="307543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852928" y="386791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852928" y="466039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852928" y="5452872"/>
            <a:ext cx="8686800" cy="0"/>
          </a:xfrm>
          <a:prstGeom prst="line">
            <a:avLst/>
          </a:prstGeom>
          <a:noFill/>
          <a:ln w="5715">
            <a:solidFill>
              <a:srgbClr val="D8CFB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16552" y="2631643"/>
            <a:ext cx="182880" cy="182880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27648" y="4438498"/>
            <a:ext cx="182880" cy="182880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07992" y="2723083"/>
            <a:ext cx="1911096" cy="1806854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38744" y="3202229"/>
            <a:ext cx="310896" cy="310896"/>
          </a:xfrm>
          <a:prstGeom prst="ellipse">
            <a:avLst/>
          </a:prstGeom>
          <a:solidFill>
            <a:srgbClr val="E0B84E"/>
          </a:solidFill>
          <a:ln w="12700">
            <a:solidFill>
              <a:srgbClr val="E0B84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19088" y="4529938"/>
            <a:ext cx="1911096" cy="-1236269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628632" y="4913986"/>
            <a:ext cx="182880" cy="182880"/>
          </a:xfrm>
          <a:prstGeom prst="ellipse">
            <a:avLst/>
          </a:prstGeom>
          <a:solidFill>
            <a:srgbClr val="C8754A"/>
          </a:solidFill>
          <a:ln w="12700">
            <a:solidFill>
              <a:srgbClr val="C8754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330184" y="3293669"/>
            <a:ext cx="1389888" cy="1711757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497312" y="2441448"/>
            <a:ext cx="182880" cy="182880"/>
          </a:xfrm>
          <a:prstGeom prst="ellipse">
            <a:avLst/>
          </a:prstGeom>
          <a:solidFill>
            <a:srgbClr val="4C89A0"/>
          </a:solidFill>
          <a:ln w="12700">
            <a:solidFill>
              <a:srgbClr val="4C89A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20072" y="5005426"/>
            <a:ext cx="868680" cy="-2472538"/>
          </a:xfrm>
          <a:prstGeom prst="line">
            <a:avLst/>
          </a:prstGeom>
          <a:noFill/>
          <a:ln w="10160">
            <a:solidFill>
              <a:srgbClr val="263F4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127248" y="5925312"/>
            <a:ext cx="8138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/ OBSERVE · LOCATE · EXPLAIN</a:t>
            </a:r>
            <a:endParaRPr lang="en-US" sz="660" dirty="0"/>
          </a:p>
        </p:txBody>
      </p:sp>
      <p:sp>
        <p:nvSpPr>
          <p:cNvPr id="31" name="Text 29"/>
          <p:cNvSpPr/>
          <p:nvPr/>
        </p:nvSpPr>
        <p:spPr>
          <a:xfrm>
            <a:off x="2852928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32" name="Text 30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63F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Field Observation Geography Lesson</dc:title>
  <dc:subject>Original editable PowerPoint template</dc:subject>
  <dc:creator>FreeAIPPT</dc:creator>
  <cp:lastModifiedBy>FreeAIPPT</cp:lastModifiedBy>
  <cp:revision>1</cp:revision>
  <dcterms:created xsi:type="dcterms:W3CDTF">2026-10-19T14:57:53Z</dcterms:created>
  <dcterms:modified xsi:type="dcterms:W3CDTF">2026-10-19T14:57:53Z</dcterms:modified>
</cp:coreProperties>
</file>