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143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Fashion Pattern Portfolio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Concept, cut, material, fitting, outcome, and direction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4434840" cy="5010912"/>
          </a:xfrm>
          <a:prstGeom prst="rect">
            <a:avLst>
              <a:gd name="adj" fmla="val 1031"/>
            </a:avLst>
          </a:prstGeom>
          <a:solidFill>
            <a:srgbClr val="E8E0CE"/>
          </a:solidFill>
          <a:ln w="10160">
            <a:solidFill>
              <a:srgbClr val="21433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16368" y="1143000"/>
            <a:ext cx="3611880" cy="4416552"/>
          </a:xfrm>
          <a:prstGeom prst="line">
            <a:avLst/>
          </a:prstGeom>
          <a:noFill/>
          <a:ln w="17780">
            <a:solidFill>
              <a:srgbClr val="E74D3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99648" y="1097280"/>
            <a:ext cx="-1862633" cy="4645152"/>
          </a:xfrm>
          <a:prstGeom prst="line">
            <a:avLst/>
          </a:prstGeom>
          <a:noFill/>
          <a:ln w="17780">
            <a:solidFill>
              <a:srgbClr val="336C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55710" y="2417674"/>
            <a:ext cx="868680" cy="868680"/>
          </a:xfrm>
          <a:prstGeom prst="ellipse">
            <a:avLst/>
          </a:prstGeom>
          <a:solidFill>
            <a:srgbClr val="F8F1E5">
              <a:alpha val="0"/>
            </a:srgbClr>
          </a:solidFill>
          <a:ln w="12700">
            <a:solidFill>
              <a:srgbClr val="21433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23760" y="5605272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8115" y="5605272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32470" y="5605272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886825" y="5605272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41180" y="5605272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995535" y="5605272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549890" y="5605272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104245" y="5605272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242048" y="1097280"/>
            <a:ext cx="1234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CUT 02 / GRAIN →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E8E0C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POSITION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E8E0CE"/>
          </a:solidFill>
          <a:ln w="10160">
            <a:solidFill>
              <a:srgbClr val="21433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3000" y="1472184"/>
            <a:ext cx="3127248" cy="3867912"/>
          </a:xfrm>
          <a:prstGeom prst="line">
            <a:avLst/>
          </a:prstGeom>
          <a:noFill/>
          <a:ln w="17780">
            <a:solidFill>
              <a:srgbClr val="E74D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041648" y="1426464"/>
            <a:ext cx="-1659087" cy="4096512"/>
          </a:xfrm>
          <a:prstGeom prst="line">
            <a:avLst/>
          </a:prstGeom>
          <a:noFill/>
          <a:ln w="17780">
            <a:solidFill>
              <a:srgbClr val="336CC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107875" y="2582266"/>
            <a:ext cx="868680" cy="868680"/>
          </a:xfrm>
          <a:prstGeom prst="ellipse">
            <a:avLst/>
          </a:prstGeom>
          <a:solidFill>
            <a:srgbClr val="F8F1E5">
              <a:alpha val="0"/>
            </a:srgbClr>
          </a:solidFill>
          <a:ln w="12700">
            <a:solidFill>
              <a:srgbClr val="21433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4416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83794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331720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25496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1927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81304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0682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1426464"/>
            <a:ext cx="1234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CUT 02 / GRAIN →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143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work begins with movement before silhouette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creative perspective, wearer, context, recurring questions, craft, and desired feeling.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0C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thesis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connects the work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74D3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EDIT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E8E0CE"/>
          </a:solidFill>
          <a:ln w="10160">
            <a:solidFill>
              <a:srgbClr val="21433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28432" y="1472184"/>
            <a:ext cx="3127248" cy="3867912"/>
          </a:xfrm>
          <a:prstGeom prst="line">
            <a:avLst/>
          </a:prstGeom>
          <a:noFill/>
          <a:ln w="17780">
            <a:solidFill>
              <a:srgbClr val="E74D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927080" y="1426464"/>
            <a:ext cx="-1659087" cy="4096512"/>
          </a:xfrm>
          <a:prstGeom prst="line">
            <a:avLst/>
          </a:prstGeom>
          <a:noFill/>
          <a:ln w="17780">
            <a:solidFill>
              <a:srgbClr val="336CC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993307" y="2582266"/>
            <a:ext cx="868680" cy="868680"/>
          </a:xfrm>
          <a:prstGeom prst="ellipse">
            <a:avLst/>
          </a:prstGeom>
          <a:solidFill>
            <a:srgbClr val="F8F1E5">
              <a:alpha val="0"/>
            </a:srgbClr>
          </a:solidFill>
          <a:ln w="12700">
            <a:solidFill>
              <a:srgbClr val="21433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3582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0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23376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1715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1092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0470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698480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192256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54112" y="1426464"/>
            <a:ext cx="1234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CUT 02 / GRAIN →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143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Curate the collection around contrast and progression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placeholder looks through role, proportion, material, technique, color, and relationship.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0C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looks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edit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36CC7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74D3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CONCEPT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E8E0CE"/>
          </a:solidFill>
          <a:ln w="10160">
            <a:solidFill>
              <a:srgbClr val="21433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3000" y="1472184"/>
            <a:ext cx="3127248" cy="3867912"/>
          </a:xfrm>
          <a:prstGeom prst="line">
            <a:avLst/>
          </a:prstGeom>
          <a:noFill/>
          <a:ln w="17780">
            <a:solidFill>
              <a:srgbClr val="E74D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041648" y="1426464"/>
            <a:ext cx="-1659087" cy="4096512"/>
          </a:xfrm>
          <a:prstGeom prst="line">
            <a:avLst/>
          </a:prstGeom>
          <a:noFill/>
          <a:ln w="17780">
            <a:solidFill>
              <a:srgbClr val="336CC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107875" y="2582266"/>
            <a:ext cx="868680" cy="868680"/>
          </a:xfrm>
          <a:prstGeom prst="ellipse">
            <a:avLst/>
          </a:prstGeom>
          <a:solidFill>
            <a:srgbClr val="F8F1E5">
              <a:alpha val="0"/>
            </a:srgbClr>
          </a:solidFill>
          <a:ln w="12700">
            <a:solidFill>
              <a:srgbClr val="21433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4416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83794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331720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25496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1927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81304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0682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1426464"/>
            <a:ext cx="1234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CUT 02 / GRAIN →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143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clear tension guides each design decision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Translate research into form principles without importing source imagery, graphics, or wording.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0C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rules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shape the collection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74D3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36CC7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PATTERN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E8E0CE"/>
          </a:solidFill>
          <a:ln w="10160">
            <a:solidFill>
              <a:srgbClr val="21433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28432" y="1472184"/>
            <a:ext cx="3127248" cy="3867912"/>
          </a:xfrm>
          <a:prstGeom prst="line">
            <a:avLst/>
          </a:prstGeom>
          <a:noFill/>
          <a:ln w="17780">
            <a:solidFill>
              <a:srgbClr val="E74D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927080" y="1426464"/>
            <a:ext cx="-1659087" cy="4096512"/>
          </a:xfrm>
          <a:prstGeom prst="line">
            <a:avLst/>
          </a:prstGeom>
          <a:noFill/>
          <a:ln w="17780">
            <a:solidFill>
              <a:srgbClr val="336CC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993307" y="2582266"/>
            <a:ext cx="868680" cy="868680"/>
          </a:xfrm>
          <a:prstGeom prst="ellipse">
            <a:avLst/>
          </a:prstGeom>
          <a:solidFill>
            <a:srgbClr val="F8F1E5">
              <a:alpha val="0"/>
            </a:srgbClr>
          </a:solidFill>
          <a:ln w="12700">
            <a:solidFill>
              <a:srgbClr val="21433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3582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0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23376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1715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1092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0470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698480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192256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54112" y="1426464"/>
            <a:ext cx="1234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CUT 02 / GRAIN →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143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Cut lines reveal how the silhouette is built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editable blocks for volume, balance, grain, seam, allowance, construction, and iteration.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0C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pieces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pattern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74D3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MATERIAL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E8E0CE"/>
          </a:solidFill>
          <a:ln w="10160">
            <a:solidFill>
              <a:srgbClr val="21433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3000" y="1472184"/>
            <a:ext cx="3127248" cy="3867912"/>
          </a:xfrm>
          <a:prstGeom prst="line">
            <a:avLst/>
          </a:prstGeom>
          <a:noFill/>
          <a:ln w="17780">
            <a:solidFill>
              <a:srgbClr val="E74D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041648" y="1426464"/>
            <a:ext cx="-1659087" cy="4096512"/>
          </a:xfrm>
          <a:prstGeom prst="line">
            <a:avLst/>
          </a:prstGeom>
          <a:noFill/>
          <a:ln w="17780">
            <a:solidFill>
              <a:srgbClr val="336CC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107875" y="2582266"/>
            <a:ext cx="868680" cy="868680"/>
          </a:xfrm>
          <a:prstGeom prst="ellipse">
            <a:avLst/>
          </a:prstGeom>
          <a:solidFill>
            <a:srgbClr val="F8F1E5">
              <a:alpha val="0"/>
            </a:srgbClr>
          </a:solidFill>
          <a:ln w="12700">
            <a:solidFill>
              <a:srgbClr val="21433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4416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83794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331720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25496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1927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81304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0682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1426464"/>
            <a:ext cx="1234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CUT 02 / GRAIN →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143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Material behavior changes the form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original swatch placeholders for weight, drape, texture, sourcing, care, constraint, and choice.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0C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swatches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native shapes only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36CC7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74D3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FITTING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E8E0CE"/>
          </a:solidFill>
          <a:ln w="10160">
            <a:solidFill>
              <a:srgbClr val="21433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28432" y="1472184"/>
            <a:ext cx="3127248" cy="3867912"/>
          </a:xfrm>
          <a:prstGeom prst="line">
            <a:avLst/>
          </a:prstGeom>
          <a:noFill/>
          <a:ln w="17780">
            <a:solidFill>
              <a:srgbClr val="E74D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927080" y="1426464"/>
            <a:ext cx="-1659087" cy="4096512"/>
          </a:xfrm>
          <a:prstGeom prst="line">
            <a:avLst/>
          </a:prstGeom>
          <a:noFill/>
          <a:ln w="17780">
            <a:solidFill>
              <a:srgbClr val="336CC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993307" y="2582266"/>
            <a:ext cx="868680" cy="868680"/>
          </a:xfrm>
          <a:prstGeom prst="ellipse">
            <a:avLst/>
          </a:prstGeom>
          <a:solidFill>
            <a:srgbClr val="F8F1E5">
              <a:alpha val="0"/>
            </a:srgbClr>
          </a:solidFill>
          <a:ln w="12700">
            <a:solidFill>
              <a:srgbClr val="21433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3582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0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23376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1715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1092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0470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698480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192256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54112" y="1426464"/>
            <a:ext cx="1234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CUT 02 / GRAIN →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143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Each fitting resolves one visible question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observation, hypothesis, pin, recut, test, compare, decide, and document.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0C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rounds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process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74D3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36CC7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CONTACT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E8E0CE"/>
          </a:solidFill>
          <a:ln w="10160">
            <a:solidFill>
              <a:srgbClr val="21433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3000" y="1472184"/>
            <a:ext cx="3127248" cy="3867912"/>
          </a:xfrm>
          <a:prstGeom prst="line">
            <a:avLst/>
          </a:prstGeom>
          <a:noFill/>
          <a:ln w="17780">
            <a:solidFill>
              <a:srgbClr val="E74D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041648" y="1426464"/>
            <a:ext cx="-1659087" cy="4096512"/>
          </a:xfrm>
          <a:prstGeom prst="line">
            <a:avLst/>
          </a:prstGeom>
          <a:noFill/>
          <a:ln w="17780">
            <a:solidFill>
              <a:srgbClr val="336CC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107875" y="2582266"/>
            <a:ext cx="868680" cy="868680"/>
          </a:xfrm>
          <a:prstGeom prst="ellipse">
            <a:avLst/>
          </a:prstGeom>
          <a:solidFill>
            <a:srgbClr val="F8F1E5">
              <a:alpha val="0"/>
            </a:srgbClr>
          </a:solidFill>
          <a:ln w="12700">
            <a:solidFill>
              <a:srgbClr val="21433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4416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83794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331720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25496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19272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813048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06824" y="5385816"/>
            <a:ext cx="0" cy="164592"/>
          </a:xfrm>
          <a:prstGeom prst="line">
            <a:avLst/>
          </a:prstGeom>
          <a:noFill/>
          <a:ln w="8890">
            <a:solidFill>
              <a:srgbClr val="21433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1426464"/>
            <a:ext cx="1234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CUT 02 / GRAIN →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143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Invite work that values concept and construction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roles, capabilities, preferred briefs, availability, location, contact, and next step.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0C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74D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opening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74D3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14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Fashion Pattern Portfolio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