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FB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94360"/>
            <a:ext cx="9144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LESSON PLAN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1143000"/>
            <a:ext cx="108813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Disagree with a reason and listen for a better one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685800" y="3108960"/>
            <a:ext cx="4983480" cy="2468880"/>
          </a:xfrm>
          <a:prstGeom prst="roundRect">
            <a:avLst>
              <a:gd name="adj" fmla="val 4444"/>
            </a:avLst>
          </a:prstGeom>
          <a:solidFill>
            <a:srgbClr val="8D680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92240" y="3108960"/>
            <a:ext cx="4983480" cy="2468880"/>
          </a:xfrm>
          <a:prstGeom prst="roundRect">
            <a:avLst>
              <a:gd name="adj" fmla="val 4444"/>
            </a:avLst>
          </a:prstGeom>
          <a:solidFill>
            <a:srgbClr val="3F658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05840" y="342900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CLAIM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812280" y="342900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RESPONSE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1005840" y="4251960"/>
            <a:ext cx="4297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 editable classroom debate lesson for developing a claim, checking evidence, responding fairly and reflecting on the limits of an argument.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812280" y="4251960"/>
            <a:ext cx="4297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Listen for the reason.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 what the evidence supports.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5669280" y="4297680"/>
            <a:ext cx="822960" cy="0"/>
          </a:xfrm>
          <a:prstGeom prst="line">
            <a:avLst/>
          </a:prstGeom>
          <a:noFill/>
          <a:ln w="50800">
            <a:solidFill>
              <a:srgbClr val="2C303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C303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08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B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LEARNING GOAL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C30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Build an argument someone else can examine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Introduce the skill and a bounded classroom question.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skills*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85800" y="2971800"/>
            <a:ext cx="3520440" cy="2514600"/>
          </a:xfrm>
          <a:prstGeom prst="roundRect">
            <a:avLst>
              <a:gd name="adj" fmla="val 4364"/>
            </a:avLst>
          </a:prstGeom>
          <a:solidFill>
            <a:srgbClr val="8D680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32688" y="3291840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Claim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932688" y="3849624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a position in a complete sentence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471416" y="3227832"/>
            <a:ext cx="3520440" cy="2514600"/>
          </a:xfrm>
          <a:prstGeom prst="roundRect">
            <a:avLst>
              <a:gd name="adj" fmla="val 4364"/>
            </a:avLst>
          </a:prstGeom>
          <a:solidFill>
            <a:srgbClr val="3F658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18304" y="3547872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4718304" y="4105656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what supports the position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257032" y="2971800"/>
            <a:ext cx="3520440" cy="2514600"/>
          </a:xfrm>
          <a:prstGeom prst="roundRect">
            <a:avLst>
              <a:gd name="adj" fmla="val 4364"/>
            </a:avLst>
          </a:prstGeom>
          <a:solidFill>
            <a:srgbClr val="8D680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0" y="3291840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Response</a:t>
            </a:r>
            <a:endParaRPr lang="en-US" sz="2300" dirty="0"/>
          </a:p>
        </p:txBody>
      </p:sp>
      <p:sp>
        <p:nvSpPr>
          <p:cNvPr id="15" name="Text 13"/>
          <p:cNvSpPr/>
          <p:nvPr/>
        </p:nvSpPr>
        <p:spPr>
          <a:xfrm>
            <a:off x="8503920" y="3849624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Address another argument fairly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206240" y="4297680"/>
            <a:ext cx="265176" cy="0"/>
          </a:xfrm>
          <a:prstGeom prst="line">
            <a:avLst/>
          </a:prstGeom>
          <a:noFill/>
          <a:ln w="38100">
            <a:solidFill>
              <a:srgbClr val="2C303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991856" y="4297680"/>
            <a:ext cx="265176" cy="0"/>
          </a:xfrm>
          <a:prstGeom prst="line">
            <a:avLst/>
          </a:prstGeom>
          <a:noFill/>
          <a:ln w="38100">
            <a:solidFill>
              <a:srgbClr val="2C303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 TO CONFIRM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C303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FB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ARGUMENT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C30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reason needs a link to the claim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an invented classroom example for practice.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positions*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85800" y="2971800"/>
            <a:ext cx="3520440" cy="2514600"/>
          </a:xfrm>
          <a:prstGeom prst="roundRect">
            <a:avLst>
              <a:gd name="adj" fmla="val 4364"/>
            </a:avLst>
          </a:prstGeom>
          <a:solidFill>
            <a:srgbClr val="8D680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32688" y="3291840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Position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932688" y="3849624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a clear provisional answer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471416" y="3227832"/>
            <a:ext cx="3520440" cy="2514600"/>
          </a:xfrm>
          <a:prstGeom prst="roundRect">
            <a:avLst>
              <a:gd name="adj" fmla="val 4364"/>
            </a:avLst>
          </a:prstGeom>
          <a:solidFill>
            <a:srgbClr val="3F658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18304" y="3547872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4718304" y="4105656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a relevant observation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257032" y="2971800"/>
            <a:ext cx="3520440" cy="2514600"/>
          </a:xfrm>
          <a:prstGeom prst="roundRect">
            <a:avLst>
              <a:gd name="adj" fmla="val 4364"/>
            </a:avLst>
          </a:prstGeom>
          <a:solidFill>
            <a:srgbClr val="8D680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0" y="3291840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Link</a:t>
            </a:r>
            <a:endParaRPr lang="en-US" sz="2300" dirty="0"/>
          </a:p>
        </p:txBody>
      </p:sp>
      <p:sp>
        <p:nvSpPr>
          <p:cNvPr id="15" name="Text 13"/>
          <p:cNvSpPr/>
          <p:nvPr/>
        </p:nvSpPr>
        <p:spPr>
          <a:xfrm>
            <a:off x="8503920" y="3849624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why that observation matters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206240" y="4297680"/>
            <a:ext cx="265176" cy="0"/>
          </a:xfrm>
          <a:prstGeom prst="line">
            <a:avLst/>
          </a:prstGeom>
          <a:noFill/>
          <a:ln w="38100">
            <a:solidFill>
              <a:srgbClr val="2C303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991856" y="4297680"/>
            <a:ext cx="265176" cy="0"/>
          </a:xfrm>
          <a:prstGeom prst="line">
            <a:avLst/>
          </a:prstGeom>
          <a:noFill/>
          <a:ln w="38100">
            <a:solidFill>
              <a:srgbClr val="2C303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STRUCTURE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C303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08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B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EVIDENCE CHECK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C30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Ask what a source can actually establish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the example record separate from a factual claim.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source cards*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85800" y="2971800"/>
            <a:ext cx="3520440" cy="2514600"/>
          </a:xfrm>
          <a:prstGeom prst="roundRect">
            <a:avLst>
              <a:gd name="adj" fmla="val 4364"/>
            </a:avLst>
          </a:prstGeom>
          <a:solidFill>
            <a:srgbClr val="8D680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32688" y="3291840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Origin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932688" y="3849624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where the statement came from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471416" y="3227832"/>
            <a:ext cx="3520440" cy="2514600"/>
          </a:xfrm>
          <a:prstGeom prst="roundRect">
            <a:avLst>
              <a:gd name="adj" fmla="val 4364"/>
            </a:avLst>
          </a:prstGeom>
          <a:solidFill>
            <a:srgbClr val="3F658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18304" y="3547872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Relevance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4718304" y="4105656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the question it addresses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257032" y="2971800"/>
            <a:ext cx="3520440" cy="2514600"/>
          </a:xfrm>
          <a:prstGeom prst="roundRect">
            <a:avLst>
              <a:gd name="adj" fmla="val 4364"/>
            </a:avLst>
          </a:prstGeom>
          <a:solidFill>
            <a:srgbClr val="8D680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0" y="3291840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</a:t>
            </a:r>
            <a:endParaRPr lang="en-US" sz="2300" dirty="0"/>
          </a:p>
        </p:txBody>
      </p:sp>
      <p:sp>
        <p:nvSpPr>
          <p:cNvPr id="15" name="Text 13"/>
          <p:cNvSpPr/>
          <p:nvPr/>
        </p:nvSpPr>
        <p:spPr>
          <a:xfrm>
            <a:off x="8503920" y="3849624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what remains uncertain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206240" y="4297680"/>
            <a:ext cx="265176" cy="0"/>
          </a:xfrm>
          <a:prstGeom prst="line">
            <a:avLst/>
          </a:prstGeom>
          <a:noFill/>
          <a:ln w="38100">
            <a:solidFill>
              <a:srgbClr val="2C303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991856" y="4297680"/>
            <a:ext cx="265176" cy="0"/>
          </a:xfrm>
          <a:prstGeom prst="line">
            <a:avLst/>
          </a:prstGeom>
          <a:noFill/>
          <a:ln w="38100">
            <a:solidFill>
              <a:srgbClr val="2C303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 TO VERIFY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C303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FB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DISCUSSION METHOD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C30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Respond to the idea before defending your view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listening visible in the response.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moves*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85800" y="2971800"/>
            <a:ext cx="3520440" cy="2514600"/>
          </a:xfrm>
          <a:prstGeom prst="roundRect">
            <a:avLst>
              <a:gd name="adj" fmla="val 4364"/>
            </a:avLst>
          </a:prstGeom>
          <a:solidFill>
            <a:srgbClr val="8D680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32688" y="3291840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Restate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932688" y="3849624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Summarize the other position fairly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471416" y="3227832"/>
            <a:ext cx="3520440" cy="2514600"/>
          </a:xfrm>
          <a:prstGeom prst="roundRect">
            <a:avLst>
              <a:gd name="adj" fmla="val 4364"/>
            </a:avLst>
          </a:prstGeom>
          <a:solidFill>
            <a:srgbClr val="3F658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18304" y="3547872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4718304" y="4105656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 about evidence or reasoning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257032" y="2971800"/>
            <a:ext cx="3520440" cy="2514600"/>
          </a:xfrm>
          <a:prstGeom prst="roundRect">
            <a:avLst>
              <a:gd name="adj" fmla="val 4364"/>
            </a:avLst>
          </a:prstGeom>
          <a:solidFill>
            <a:srgbClr val="8D680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0" y="3291840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Reply</a:t>
            </a:r>
            <a:endParaRPr lang="en-US" sz="2300" dirty="0"/>
          </a:p>
        </p:txBody>
      </p:sp>
      <p:sp>
        <p:nvSpPr>
          <p:cNvPr id="15" name="Text 13"/>
          <p:cNvSpPr/>
          <p:nvPr/>
        </p:nvSpPr>
        <p:spPr>
          <a:xfrm>
            <a:off x="8503920" y="3849624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Offer a reasoned response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206240" y="4297680"/>
            <a:ext cx="265176" cy="0"/>
          </a:xfrm>
          <a:prstGeom prst="line">
            <a:avLst/>
          </a:prstGeom>
          <a:noFill/>
          <a:ln w="38100">
            <a:solidFill>
              <a:srgbClr val="2C303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991856" y="4297680"/>
            <a:ext cx="265176" cy="0"/>
          </a:xfrm>
          <a:prstGeom prst="line">
            <a:avLst/>
          </a:prstGeom>
          <a:noFill/>
          <a:ln w="38100">
            <a:solidFill>
              <a:srgbClr val="2C303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METHOD &amp; OWNERSHIP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C303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B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ACTIVITY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C30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Give every learner a defined participation route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Adjust timing and roles for the class.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 minutes*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85800" y="2971800"/>
            <a:ext cx="3520440" cy="2514600"/>
          </a:xfrm>
          <a:prstGeom prst="roundRect">
            <a:avLst>
              <a:gd name="adj" fmla="val 4364"/>
            </a:avLst>
          </a:prstGeom>
          <a:solidFill>
            <a:srgbClr val="8D680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32688" y="3291840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932688" y="3849624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a claim and evidence note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471416" y="3227832"/>
            <a:ext cx="3520440" cy="2514600"/>
          </a:xfrm>
          <a:prstGeom prst="roundRect">
            <a:avLst>
              <a:gd name="adj" fmla="val 4364"/>
            </a:avLst>
          </a:prstGeom>
          <a:solidFill>
            <a:srgbClr val="3F658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18304" y="3547872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4718304" y="4105656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Exchange and question the reasoning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257032" y="2971800"/>
            <a:ext cx="3520440" cy="2514600"/>
          </a:xfrm>
          <a:prstGeom prst="roundRect">
            <a:avLst>
              <a:gd name="adj" fmla="val 4364"/>
            </a:avLst>
          </a:prstGeom>
          <a:solidFill>
            <a:srgbClr val="8D680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0" y="3291840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Reflect</a:t>
            </a:r>
            <a:endParaRPr lang="en-US" sz="2300" dirty="0"/>
          </a:p>
        </p:txBody>
      </p:sp>
      <p:sp>
        <p:nvSpPr>
          <p:cNvPr id="15" name="Text 13"/>
          <p:cNvSpPr/>
          <p:nvPr/>
        </p:nvSpPr>
        <p:spPr>
          <a:xfrm>
            <a:off x="8503920" y="3849624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what changed or stayed open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206240" y="4297680"/>
            <a:ext cx="265176" cy="0"/>
          </a:xfrm>
          <a:prstGeom prst="line">
            <a:avLst/>
          </a:prstGeom>
          <a:noFill/>
          <a:ln w="38100">
            <a:solidFill>
              <a:srgbClr val="2C303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991856" y="4297680"/>
            <a:ext cx="265176" cy="0"/>
          </a:xfrm>
          <a:prstGeom prst="line">
            <a:avLst/>
          </a:prstGeom>
          <a:noFill/>
          <a:ln w="38100">
            <a:solidFill>
              <a:srgbClr val="2C303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STAGED PLAN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C303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FB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LIMITS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C30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confident voice does not settle the question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 participation and evidence limitations.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reminders*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85800" y="2971800"/>
            <a:ext cx="3520440" cy="2514600"/>
          </a:xfrm>
          <a:prstGeom prst="roundRect">
            <a:avLst>
              <a:gd name="adj" fmla="val 4364"/>
            </a:avLst>
          </a:prstGeom>
          <a:solidFill>
            <a:srgbClr val="8D680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32688" y="3291840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Access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932688" y="3849624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Offer written and spoken response options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471416" y="3227832"/>
            <a:ext cx="3520440" cy="2514600"/>
          </a:xfrm>
          <a:prstGeom prst="roundRect">
            <a:avLst>
              <a:gd name="adj" fmla="val 4364"/>
            </a:avLst>
          </a:prstGeom>
          <a:solidFill>
            <a:srgbClr val="3F658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18304" y="3547872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Respect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4718304" y="4105656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criticism focused on reasoning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257032" y="2971800"/>
            <a:ext cx="3520440" cy="2514600"/>
          </a:xfrm>
          <a:prstGeom prst="roundRect">
            <a:avLst>
              <a:gd name="adj" fmla="val 4364"/>
            </a:avLst>
          </a:prstGeom>
          <a:solidFill>
            <a:srgbClr val="8D680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0" y="3291840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Uncertainty</a:t>
            </a:r>
            <a:endParaRPr lang="en-US" sz="2300" dirty="0"/>
          </a:p>
        </p:txBody>
      </p:sp>
      <p:sp>
        <p:nvSpPr>
          <p:cNvPr id="15" name="Text 13"/>
          <p:cNvSpPr/>
          <p:nvPr/>
        </p:nvSpPr>
        <p:spPr>
          <a:xfrm>
            <a:off x="8503920" y="3849624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Leave unsupported questions open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206240" y="4297680"/>
            <a:ext cx="265176" cy="0"/>
          </a:xfrm>
          <a:prstGeom prst="line">
            <a:avLst/>
          </a:prstGeom>
          <a:noFill/>
          <a:ln w="38100">
            <a:solidFill>
              <a:srgbClr val="2C303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991856" y="4297680"/>
            <a:ext cx="265176" cy="0"/>
          </a:xfrm>
          <a:prstGeom prst="line">
            <a:avLst/>
          </a:prstGeom>
          <a:noFill/>
          <a:ln w="38100">
            <a:solidFill>
              <a:srgbClr val="2C303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LIMITS TO REVIEW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C303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B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EXIT TASK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C30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Show one improvement to the argument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a short response to plan the next lesson.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reflection*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85800" y="2971800"/>
            <a:ext cx="3520440" cy="2514600"/>
          </a:xfrm>
          <a:prstGeom prst="roundRect">
            <a:avLst>
              <a:gd name="adj" fmla="val 4364"/>
            </a:avLst>
          </a:prstGeom>
          <a:solidFill>
            <a:srgbClr val="8D680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32688" y="3291840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Before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932688" y="3849624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Restate the initial view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471416" y="3227832"/>
            <a:ext cx="3520440" cy="2514600"/>
          </a:xfrm>
          <a:prstGeom prst="roundRect">
            <a:avLst>
              <a:gd name="adj" fmla="val 4364"/>
            </a:avLst>
          </a:prstGeom>
          <a:solidFill>
            <a:srgbClr val="3F658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18304" y="3547872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After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4718304" y="4105656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a useful challenge or revision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257032" y="2971800"/>
            <a:ext cx="3520440" cy="2514600"/>
          </a:xfrm>
          <a:prstGeom prst="roundRect">
            <a:avLst>
              <a:gd name="adj" fmla="val 4364"/>
            </a:avLst>
          </a:prstGeom>
          <a:solidFill>
            <a:srgbClr val="8D680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0" y="3291840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</a:t>
            </a:r>
            <a:endParaRPr lang="en-US" sz="2300" dirty="0"/>
          </a:p>
        </p:txBody>
      </p:sp>
      <p:sp>
        <p:nvSpPr>
          <p:cNvPr id="15" name="Text 13"/>
          <p:cNvSpPr/>
          <p:nvPr/>
        </p:nvSpPr>
        <p:spPr>
          <a:xfrm>
            <a:off x="8503920" y="3849624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evidence still needed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206240" y="4297680"/>
            <a:ext cx="265176" cy="0"/>
          </a:xfrm>
          <a:prstGeom prst="line">
            <a:avLst/>
          </a:prstGeom>
          <a:noFill/>
          <a:ln w="38100">
            <a:solidFill>
              <a:srgbClr val="2C303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991856" y="4297680"/>
            <a:ext cx="265176" cy="0"/>
          </a:xfrm>
          <a:prstGeom prst="line">
            <a:avLst/>
          </a:prstGeom>
          <a:noFill/>
          <a:ln w="38100">
            <a:solidFill>
              <a:srgbClr val="2C303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DECISION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C303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C30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 / 08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Evidence-led Classroom Debate PowerPoint Template</dc:title>
  <dc:subject>An editable classroom debate lesson for developing a claim, checking evidence, responding fairly and reflecting on the limits of an argument.</dc:subject>
  <dc:creator>FreeAIPPT</dc:creator>
  <cp:lastModifiedBy>FreeAIPPT</cp:lastModifiedBy>
  <cp:revision>1</cp:revision>
  <dcterms:created xsi:type="dcterms:W3CDTF">2026-10-20T19:12:43Z</dcterms:created>
  <dcterms:modified xsi:type="dcterms:W3CDTF">2026-10-20T19:12:43Z</dcterms:modified>
</cp:coreProperties>
</file>