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Coding Thesis Defense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Question, sample, codes, themes, limits, and contribution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ect">
            <a:avLst>
              <a:gd name="adj" fmla="val 1031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59168" y="914400"/>
            <a:ext cx="566928" cy="501091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808976" y="914400"/>
            <a:ext cx="0" cy="501091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46720" y="1417320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87184" y="138988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10" name="Shape 8"/>
          <p:cNvSpPr/>
          <p:nvPr/>
        </p:nvSpPr>
        <p:spPr>
          <a:xfrm>
            <a:off x="8046720" y="1947672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85048" y="183794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87184" y="192024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3" name="Shape 11"/>
          <p:cNvSpPr/>
          <p:nvPr/>
        </p:nvSpPr>
        <p:spPr>
          <a:xfrm>
            <a:off x="8046720" y="2478024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87184" y="245059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8046720" y="3008376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87184" y="298094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8046720" y="3538728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85048" y="3429000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87184" y="351129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20" name="Shape 18"/>
          <p:cNvSpPr/>
          <p:nvPr/>
        </p:nvSpPr>
        <p:spPr>
          <a:xfrm>
            <a:off x="8046720" y="4069080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87184" y="404164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2" name="Shape 20"/>
          <p:cNvSpPr/>
          <p:nvPr/>
        </p:nvSpPr>
        <p:spPr>
          <a:xfrm>
            <a:off x="8046720" y="4599432"/>
            <a:ext cx="3200400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57200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4" name="Shape 22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QUESTION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71232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21040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58784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99248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8558784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97112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99248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8558784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99248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8558784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99248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8558784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897112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99248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8558784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99248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8558784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99248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study asks how participants make one bounded decision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phenomenon, participants, context, period, perspective, and claim boundary.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bounds the claim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GAP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35608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73352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816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1673352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11680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1673352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1673352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3816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1673352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11680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3816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1673352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816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1673352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3816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 work describes outcomes more often than meaning-making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Synthesize agreement, tension, missing context, methodological gap, and research opportunity.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 papers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review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B4B3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SAMPLE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71232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21040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58784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99248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8558784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97112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99248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8558784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99248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8558784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99248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8558784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897112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99248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8558784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99248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8558784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99248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Purposeful selection matches the research question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illustrative recruitment, inclusion, diversity, setting, saturation logic, ethics, and limits.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n=24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sample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B4B3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CODING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35608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73352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816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1673352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11680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1673352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1673352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3816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1673352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11680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3816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1673352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816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1673352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3816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Codes evolve through comparison, memoing, and challenge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familiarization, open codes, codebook, double coding, negative cases, themes, and audit trail.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passes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transparent method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THEMES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71232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21040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58784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99248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8558784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97112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99248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8558784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99248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8558784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99248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8558784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897112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99248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8558784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99248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8558784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99248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themes explain a shared decision pattern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each placeholder theme with evidence type, variation, counterexample, context, and confidence.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themes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result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B4B3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INTERPRET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35608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73352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816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1673352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11680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1673352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1673352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3816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1673352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11680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3816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1673352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3816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1673352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3816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mechanism is plausible within a narrow setting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participant account, analytic inference, theory connection, alternative reading, and uncertainty.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readings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bounded claim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B4B3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CONTRIBUTION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ect">
            <a:avLst>
              <a:gd name="adj" fmla="val 1157"/>
            </a:avLst>
          </a:prstGeom>
          <a:solidFill>
            <a:srgbClr val="FFFEFA"/>
          </a:solidFill>
          <a:ln w="10160">
            <a:solidFill>
              <a:srgbClr val="C8C1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71232" y="1243584"/>
            <a:ext cx="566928" cy="4462272"/>
          </a:xfrm>
          <a:prstGeom prst="rect">
            <a:avLst>
              <a:gd name="adj" fmla="val 8065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21040" y="1243584"/>
            <a:ext cx="0" cy="4462272"/>
          </a:xfrm>
          <a:prstGeom prst="line">
            <a:avLst/>
          </a:prstGeom>
          <a:noFill/>
          <a:ln w="15240">
            <a:solidFill>
              <a:srgbClr val="DB4B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58784" y="174650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99248" y="171907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570" dirty="0"/>
          </a:p>
        </p:txBody>
      </p:sp>
      <p:sp>
        <p:nvSpPr>
          <p:cNvPr id="9" name="Shape 7"/>
          <p:cNvSpPr/>
          <p:nvPr/>
        </p:nvSpPr>
        <p:spPr>
          <a:xfrm>
            <a:off x="8558784" y="227685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897112" y="2167128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99248" y="224942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570" dirty="0"/>
          </a:p>
        </p:txBody>
      </p:sp>
      <p:sp>
        <p:nvSpPr>
          <p:cNvPr id="12" name="Shape 10"/>
          <p:cNvSpPr/>
          <p:nvPr/>
        </p:nvSpPr>
        <p:spPr>
          <a:xfrm>
            <a:off x="8558784" y="2807208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99248" y="2779776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570" dirty="0"/>
          </a:p>
        </p:txBody>
      </p:sp>
      <p:sp>
        <p:nvSpPr>
          <p:cNvPr id="14" name="Shape 12"/>
          <p:cNvSpPr/>
          <p:nvPr/>
        </p:nvSpPr>
        <p:spPr>
          <a:xfrm>
            <a:off x="8558784" y="3337560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99248" y="3310128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570" dirty="0"/>
          </a:p>
        </p:txBody>
      </p:sp>
      <p:sp>
        <p:nvSpPr>
          <p:cNvPr id="16" name="Shape 14"/>
          <p:cNvSpPr/>
          <p:nvPr/>
        </p:nvSpPr>
        <p:spPr>
          <a:xfrm>
            <a:off x="8558784" y="3867912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897112" y="3758184"/>
            <a:ext cx="1143000" cy="164592"/>
          </a:xfrm>
          <a:prstGeom prst="roundRect">
            <a:avLst>
              <a:gd name="adj" fmla="val 27778"/>
            </a:avLst>
          </a:prstGeom>
          <a:solidFill>
            <a:srgbClr val="315CB5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99248" y="3840480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DB4B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C5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8558784" y="4398264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99248" y="4370832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C6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8558784" y="4928616"/>
            <a:ext cx="2715768" cy="0"/>
          </a:xfrm>
          <a:prstGeom prst="line">
            <a:avLst/>
          </a:prstGeom>
          <a:noFill/>
          <a:ln w="8890">
            <a:solidFill>
              <a:srgbClr val="CEC8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99248" y="4901184"/>
            <a:ext cx="274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C7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424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contribution is a transparent explanatory model</a:t>
            </a:r>
            <a:endParaRPr lang="en-US" sz="2750" dirty="0"/>
          </a:p>
        </p:txBody>
      </p:sp>
      <p:sp>
        <p:nvSpPr>
          <p:cNvPr id="24" name="Text 22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theory, practice, transferability, limitations, reflexivity, open questions, and next study.</a:t>
            </a:r>
            <a:endParaRPr lang="en-US" sz="1270" dirty="0"/>
          </a:p>
        </p:txBody>
      </p:sp>
      <p:sp>
        <p:nvSpPr>
          <p:cNvPr id="25" name="Shape 23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F0E9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15C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claims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here</a:t>
            </a:r>
            <a:endParaRPr lang="en-US" sz="720" dirty="0"/>
          </a:p>
        </p:txBody>
      </p:sp>
      <p:sp>
        <p:nvSpPr>
          <p:cNvPr id="28" name="Shape 26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15CB5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2" name="Shape 30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4" name="Text 32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5" name="Text 33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424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Coding Thesis Defense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