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F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1183112" cy="5852160"/>
          </a:xfrm>
          <a:prstGeom prst="roundRect">
            <a:avLst>
              <a:gd name="adj" fmla="val 938"/>
            </a:avLst>
          </a:prstGeom>
          <a:solidFill>
            <a:srgbClr val="FFFDF7"/>
          </a:solidFill>
          <a:ln w="15240">
            <a:solidFill>
              <a:srgbClr val="35203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502920"/>
            <a:ext cx="2971800" cy="5852160"/>
          </a:xfrm>
          <a:prstGeom prst="roundRect">
            <a:avLst>
              <a:gd name="adj" fmla="val 1846"/>
            </a:avLst>
          </a:prstGeom>
          <a:solidFill>
            <a:srgbClr val="3520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346704" y="786384"/>
            <a:ext cx="128016" cy="128016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46704" y="1170432"/>
            <a:ext cx="128016" cy="128016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346704" y="1554480"/>
            <a:ext cx="128016" cy="128016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346704" y="1938528"/>
            <a:ext cx="128016" cy="128016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46704" y="2322576"/>
            <a:ext cx="128016" cy="128016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46704" y="2706624"/>
            <a:ext cx="128016" cy="128016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46704" y="3090672"/>
            <a:ext cx="128016" cy="128016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46704" y="3474720"/>
            <a:ext cx="128016" cy="128016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346704" y="3858768"/>
            <a:ext cx="128016" cy="128016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346704" y="4242816"/>
            <a:ext cx="128016" cy="128016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346704" y="4626864"/>
            <a:ext cx="128016" cy="128016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346704" y="5010912"/>
            <a:ext cx="128016" cy="128016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346704" y="5394960"/>
            <a:ext cx="128016" cy="128016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346704" y="5779008"/>
            <a:ext cx="128016" cy="128016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1248" y="822960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EVENT / ADMIT ONE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822960" y="1828800"/>
            <a:ext cx="2148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5400" dirty="0"/>
          </a:p>
        </p:txBody>
      </p:sp>
      <p:sp>
        <p:nvSpPr>
          <p:cNvPr id="20" name="Text 18"/>
          <p:cNvSpPr/>
          <p:nvPr/>
        </p:nvSpPr>
        <p:spPr>
          <a:xfrm>
            <a:off x="1170432" y="2907792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spc="160" kern="0" dirty="0">
                <a:solidFill>
                  <a:srgbClr val="75C7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4041648" y="1353312"/>
            <a:ext cx="644652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3520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Event Marketing Plan</a:t>
            </a:r>
            <a:endParaRPr lang="en-US" sz="4000" dirty="0"/>
          </a:p>
        </p:txBody>
      </p:sp>
      <p:sp>
        <p:nvSpPr>
          <p:cNvPr id="22" name="Text 20"/>
          <p:cNvSpPr/>
          <p:nvPr/>
        </p:nvSpPr>
        <p:spPr>
          <a:xfrm>
            <a:off x="4069080" y="2926080"/>
            <a:ext cx="5669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7068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twelve-week path from relevance to attendance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4069080" y="4736592"/>
            <a:ext cx="1691640" cy="512064"/>
          </a:xfrm>
          <a:prstGeom prst="roundRect">
            <a:avLst>
              <a:gd name="adj" fmla="val 10714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062472" y="4736592"/>
            <a:ext cx="1691640" cy="512064"/>
          </a:xfrm>
          <a:prstGeom prst="roundRect">
            <a:avLst>
              <a:gd name="adj" fmla="val 10714"/>
            </a:avLst>
          </a:prstGeom>
          <a:solidFill>
            <a:srgbClr val="75C7A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055864" y="4736592"/>
            <a:ext cx="1691640" cy="512064"/>
          </a:xfrm>
          <a:prstGeom prst="roundRect">
            <a:avLst>
              <a:gd name="adj" fmla="val 10714"/>
            </a:avLst>
          </a:prstGeom>
          <a:solidFill>
            <a:srgbClr val="DFF0D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34256" y="4928616"/>
            <a:ext cx="115214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REACH</a:t>
            </a:r>
            <a:endParaRPr lang="en-US" sz="680" dirty="0"/>
          </a:p>
        </p:txBody>
      </p:sp>
      <p:sp>
        <p:nvSpPr>
          <p:cNvPr id="27" name="Text 25"/>
          <p:cNvSpPr/>
          <p:nvPr/>
        </p:nvSpPr>
        <p:spPr>
          <a:xfrm>
            <a:off x="6327648" y="4928616"/>
            <a:ext cx="115214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CONVERT</a:t>
            </a:r>
            <a:endParaRPr lang="en-US" sz="680" dirty="0"/>
          </a:p>
        </p:txBody>
      </p:sp>
      <p:sp>
        <p:nvSpPr>
          <p:cNvPr id="28" name="Text 26"/>
          <p:cNvSpPr/>
          <p:nvPr/>
        </p:nvSpPr>
        <p:spPr>
          <a:xfrm>
            <a:off x="8321040" y="4928616"/>
            <a:ext cx="115214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GATHER</a:t>
            </a:r>
            <a:endParaRPr lang="en-US" sz="6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BRIEF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10533888" cy="4498848"/>
          </a:xfrm>
          <a:prstGeom prst="roundRect">
            <a:avLst>
              <a:gd name="adj" fmla="val 1220"/>
            </a:avLst>
          </a:prstGeom>
          <a:solidFill>
            <a:srgbClr val="FFFDF8"/>
          </a:solidFill>
          <a:ln w="12700">
            <a:solidFill>
              <a:srgbClr val="35203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207008"/>
            <a:ext cx="2286000" cy="4498848"/>
          </a:xfrm>
          <a:prstGeom prst="roundRect">
            <a:avLst>
              <a:gd name="adj" fmla="val 2400"/>
            </a:avLst>
          </a:prstGeom>
          <a:solidFill>
            <a:srgbClr val="3520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852928" y="143560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852928" y="180136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52928" y="216712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52928" y="253288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52928" y="289864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52928" y="326440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852928" y="363016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852928" y="399592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852928" y="436168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52928" y="472744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52928" y="509320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52928" y="545896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32688" y="1965960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750 seats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1024128" y="2852928"/>
            <a:ext cx="15727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capacity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20440" y="1572768"/>
            <a:ext cx="69951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520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Define the attendance behavior the event must create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3547872" y="2944368"/>
            <a:ext cx="62362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audience, capacity, paid or free model, commercial goal, timing, and constraints.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54787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DFF0D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74904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REACH</a:t>
            </a:r>
            <a:endParaRPr lang="en-US" sz="670" dirty="0"/>
          </a:p>
        </p:txBody>
      </p:sp>
      <p:sp>
        <p:nvSpPr>
          <p:cNvPr id="24" name="Shape 22"/>
          <p:cNvSpPr/>
          <p:nvPr/>
        </p:nvSpPr>
        <p:spPr>
          <a:xfrm>
            <a:off x="523951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75C7A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4068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BELIEVE</a:t>
            </a:r>
            <a:endParaRPr lang="en-US" sz="670" dirty="0"/>
          </a:p>
        </p:txBody>
      </p:sp>
      <p:sp>
        <p:nvSpPr>
          <p:cNvPr id="26" name="Shape 24"/>
          <p:cNvSpPr/>
          <p:nvPr/>
        </p:nvSpPr>
        <p:spPr>
          <a:xfrm>
            <a:off x="693115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DFF0D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13232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</a:t>
            </a:r>
            <a:endParaRPr lang="en-US" sz="670" dirty="0"/>
          </a:p>
        </p:txBody>
      </p:sp>
      <p:sp>
        <p:nvSpPr>
          <p:cNvPr id="28" name="Text 2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9" name="Text 2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AUDIENCE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10533888" cy="4498848"/>
          </a:xfrm>
          <a:prstGeom prst="roundRect">
            <a:avLst>
              <a:gd name="adj" fmla="val 1220"/>
            </a:avLst>
          </a:prstGeom>
          <a:solidFill>
            <a:srgbClr val="FFFDF8"/>
          </a:solidFill>
          <a:ln w="12700">
            <a:solidFill>
              <a:srgbClr val="35203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207008"/>
            <a:ext cx="2286000" cy="4498848"/>
          </a:xfrm>
          <a:prstGeom prst="roundRect">
            <a:avLst>
              <a:gd name="adj" fmla="val 2400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852928" y="143560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852928" y="180136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52928" y="216712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52928" y="253288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52928" y="289864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52928" y="326440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852928" y="363016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852928" y="399592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852928" y="436168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52928" y="472744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52928" y="509320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52928" y="545896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32688" y="1965960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groups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1024128" y="2852928"/>
            <a:ext cx="15727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event need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20440" y="1572768"/>
            <a:ext cx="69951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520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Prioritize communities with a shared reason to attend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3547872" y="2944368"/>
            <a:ext cx="62362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roles, motivations, objections, trusted sources, decision timing, and accessibility needs.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54787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DFF0D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74904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REACH</a:t>
            </a:r>
            <a:endParaRPr lang="en-US" sz="670" dirty="0"/>
          </a:p>
        </p:txBody>
      </p:sp>
      <p:sp>
        <p:nvSpPr>
          <p:cNvPr id="24" name="Shape 22"/>
          <p:cNvSpPr/>
          <p:nvPr/>
        </p:nvSpPr>
        <p:spPr>
          <a:xfrm>
            <a:off x="523951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DFF0D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4068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BELIEVE</a:t>
            </a:r>
            <a:endParaRPr lang="en-US" sz="670" dirty="0"/>
          </a:p>
        </p:txBody>
      </p:sp>
      <p:sp>
        <p:nvSpPr>
          <p:cNvPr id="26" name="Shape 24"/>
          <p:cNvSpPr/>
          <p:nvPr/>
        </p:nvSpPr>
        <p:spPr>
          <a:xfrm>
            <a:off x="693115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75C7A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13232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</a:t>
            </a:r>
            <a:endParaRPr lang="en-US" sz="670" dirty="0"/>
          </a:p>
        </p:txBody>
      </p:sp>
      <p:sp>
        <p:nvSpPr>
          <p:cNvPr id="28" name="Text 2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9" name="Text 2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PROMISE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10533888" cy="4498848"/>
          </a:xfrm>
          <a:prstGeom prst="roundRect">
            <a:avLst>
              <a:gd name="adj" fmla="val 1220"/>
            </a:avLst>
          </a:prstGeom>
          <a:solidFill>
            <a:srgbClr val="FFFDF8"/>
          </a:solidFill>
          <a:ln w="12700">
            <a:solidFill>
              <a:srgbClr val="35203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207008"/>
            <a:ext cx="2286000" cy="4498848"/>
          </a:xfrm>
          <a:prstGeom prst="roundRect">
            <a:avLst>
              <a:gd name="adj" fmla="val 2400"/>
            </a:avLst>
          </a:prstGeom>
          <a:solidFill>
            <a:srgbClr val="3520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852928" y="143560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852928" y="180136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52928" y="216712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52928" y="253288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52928" y="289864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52928" y="326440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852928" y="363016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852928" y="399592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852928" y="436168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52928" y="472744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52928" y="509320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52928" y="545896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32688" y="1965960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promise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1024128" y="2852928"/>
            <a:ext cx="15727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earns attention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20440" y="1572768"/>
            <a:ext cx="69951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520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Sell the change participants take home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3547872" y="2944368"/>
            <a:ext cx="62362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the event promise, proof, program pillars, speaker role, and action hierarchy.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54787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75C7A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74904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REACH</a:t>
            </a:r>
            <a:endParaRPr lang="en-US" sz="670" dirty="0"/>
          </a:p>
        </p:txBody>
      </p:sp>
      <p:sp>
        <p:nvSpPr>
          <p:cNvPr id="24" name="Shape 22"/>
          <p:cNvSpPr/>
          <p:nvPr/>
        </p:nvSpPr>
        <p:spPr>
          <a:xfrm>
            <a:off x="523951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DFF0D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4068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BELIEVE</a:t>
            </a:r>
            <a:endParaRPr lang="en-US" sz="670" dirty="0"/>
          </a:p>
        </p:txBody>
      </p:sp>
      <p:sp>
        <p:nvSpPr>
          <p:cNvPr id="26" name="Shape 24"/>
          <p:cNvSpPr/>
          <p:nvPr/>
        </p:nvSpPr>
        <p:spPr>
          <a:xfrm>
            <a:off x="693115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DFF0D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13232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</a:t>
            </a:r>
            <a:endParaRPr lang="en-US" sz="670" dirty="0"/>
          </a:p>
        </p:txBody>
      </p:sp>
      <p:sp>
        <p:nvSpPr>
          <p:cNvPr id="28" name="Text 2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9" name="Text 2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CHANNELS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10533888" cy="4498848"/>
          </a:xfrm>
          <a:prstGeom prst="roundRect">
            <a:avLst>
              <a:gd name="adj" fmla="val 1220"/>
            </a:avLst>
          </a:prstGeom>
          <a:solidFill>
            <a:srgbClr val="FFFDF8"/>
          </a:solidFill>
          <a:ln w="12700">
            <a:solidFill>
              <a:srgbClr val="35203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207008"/>
            <a:ext cx="2286000" cy="4498848"/>
          </a:xfrm>
          <a:prstGeom prst="roundRect">
            <a:avLst>
              <a:gd name="adj" fmla="val 2400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852928" y="143560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852928" y="180136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52928" y="216712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52928" y="253288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52928" y="289864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52928" y="326440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852928" y="363016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852928" y="399592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852928" y="436168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52928" y="472744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52928" y="509320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52928" y="545896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32688" y="1965960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roles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1024128" y="2852928"/>
            <a:ext cx="15727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across the journey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20440" y="1572768"/>
            <a:ext cx="69951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520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Give each channel one job in the attendance journey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3547872" y="2944368"/>
            <a:ext cx="62362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awareness, validation, capture, conversion, reminder, and advocacy roles.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54787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DFF0D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74904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REACH</a:t>
            </a:r>
            <a:endParaRPr lang="en-US" sz="670" dirty="0"/>
          </a:p>
        </p:txBody>
      </p:sp>
      <p:sp>
        <p:nvSpPr>
          <p:cNvPr id="24" name="Shape 22"/>
          <p:cNvSpPr/>
          <p:nvPr/>
        </p:nvSpPr>
        <p:spPr>
          <a:xfrm>
            <a:off x="523951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75C7A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4068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BELIEVE</a:t>
            </a:r>
            <a:endParaRPr lang="en-US" sz="670" dirty="0"/>
          </a:p>
        </p:txBody>
      </p:sp>
      <p:sp>
        <p:nvSpPr>
          <p:cNvPr id="26" name="Shape 24"/>
          <p:cNvSpPr/>
          <p:nvPr/>
        </p:nvSpPr>
        <p:spPr>
          <a:xfrm>
            <a:off x="693115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DFF0D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13232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</a:t>
            </a:r>
            <a:endParaRPr lang="en-US" sz="670" dirty="0"/>
          </a:p>
        </p:txBody>
      </p:sp>
      <p:sp>
        <p:nvSpPr>
          <p:cNvPr id="28" name="Text 2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9" name="Text 2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FLIGHTING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10533888" cy="4498848"/>
          </a:xfrm>
          <a:prstGeom prst="roundRect">
            <a:avLst>
              <a:gd name="adj" fmla="val 1220"/>
            </a:avLst>
          </a:prstGeom>
          <a:solidFill>
            <a:srgbClr val="FFFDF8"/>
          </a:solidFill>
          <a:ln w="12700">
            <a:solidFill>
              <a:srgbClr val="35203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207008"/>
            <a:ext cx="2286000" cy="4498848"/>
          </a:xfrm>
          <a:prstGeom prst="roundRect">
            <a:avLst>
              <a:gd name="adj" fmla="val 2400"/>
            </a:avLst>
          </a:prstGeom>
          <a:solidFill>
            <a:srgbClr val="3520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852928" y="143560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852928" y="180136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52928" y="216712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52928" y="253288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52928" y="289864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52928" y="326440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852928" y="363016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852928" y="399592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852928" y="436168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52928" y="472744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52928" y="509320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52928" y="545896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32688" y="1965960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weeks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1024128" y="2852928"/>
            <a:ext cx="15727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flight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20440" y="1572768"/>
            <a:ext cx="69951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520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Use twelve weeks to build belief, urgency, and readiness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3547872" y="2944368"/>
            <a:ext cx="62362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announce, educate, prove, convert, prepare, live coverage, and follow-up.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54787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DFF0D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74904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REACH</a:t>
            </a:r>
            <a:endParaRPr lang="en-US" sz="670" dirty="0"/>
          </a:p>
        </p:txBody>
      </p:sp>
      <p:sp>
        <p:nvSpPr>
          <p:cNvPr id="24" name="Shape 22"/>
          <p:cNvSpPr/>
          <p:nvPr/>
        </p:nvSpPr>
        <p:spPr>
          <a:xfrm>
            <a:off x="523951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DFF0D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4068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BELIEVE</a:t>
            </a:r>
            <a:endParaRPr lang="en-US" sz="670" dirty="0"/>
          </a:p>
        </p:txBody>
      </p:sp>
      <p:sp>
        <p:nvSpPr>
          <p:cNvPr id="26" name="Shape 24"/>
          <p:cNvSpPr/>
          <p:nvPr/>
        </p:nvSpPr>
        <p:spPr>
          <a:xfrm>
            <a:off x="693115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75C7A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13232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</a:t>
            </a:r>
            <a:endParaRPr lang="en-US" sz="670" dirty="0"/>
          </a:p>
        </p:txBody>
      </p:sp>
      <p:sp>
        <p:nvSpPr>
          <p:cNvPr id="28" name="Text 2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9" name="Text 2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PARTNERS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10533888" cy="4498848"/>
          </a:xfrm>
          <a:prstGeom prst="roundRect">
            <a:avLst>
              <a:gd name="adj" fmla="val 1220"/>
            </a:avLst>
          </a:prstGeom>
          <a:solidFill>
            <a:srgbClr val="FFFDF8"/>
          </a:solidFill>
          <a:ln w="12700">
            <a:solidFill>
              <a:srgbClr val="35203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207008"/>
            <a:ext cx="2286000" cy="4498848"/>
          </a:xfrm>
          <a:prstGeom prst="roundRect">
            <a:avLst>
              <a:gd name="adj" fmla="val 2400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852928" y="143560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852928" y="180136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52928" y="216712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52928" y="253288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52928" y="289864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52928" y="326440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852928" y="363016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852928" y="399592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852928" y="436168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52928" y="472744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52928" y="509320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52928" y="5458968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32688" y="1965960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partners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1024128" y="2852928"/>
            <a:ext cx="15727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network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20440" y="1572768"/>
            <a:ext cx="69951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520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Make partner reach useful to both audiences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3547872" y="2944368"/>
            <a:ext cx="62362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partner fit, asset exchange, ownership, tracking, deadlines, and shared value.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54787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75C7A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74904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REACH</a:t>
            </a:r>
            <a:endParaRPr lang="en-US" sz="670" dirty="0"/>
          </a:p>
        </p:txBody>
      </p:sp>
      <p:sp>
        <p:nvSpPr>
          <p:cNvPr id="24" name="Shape 22"/>
          <p:cNvSpPr/>
          <p:nvPr/>
        </p:nvSpPr>
        <p:spPr>
          <a:xfrm>
            <a:off x="523951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DFF0D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4068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BELIEVE</a:t>
            </a:r>
            <a:endParaRPr lang="en-US" sz="670" dirty="0"/>
          </a:p>
        </p:txBody>
      </p:sp>
      <p:sp>
        <p:nvSpPr>
          <p:cNvPr id="26" name="Shape 24"/>
          <p:cNvSpPr/>
          <p:nvPr/>
        </p:nvSpPr>
        <p:spPr>
          <a:xfrm>
            <a:off x="693115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DFF0D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13232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</a:t>
            </a:r>
            <a:endParaRPr lang="en-US" sz="670" dirty="0"/>
          </a:p>
        </p:txBody>
      </p:sp>
      <p:sp>
        <p:nvSpPr>
          <p:cNvPr id="28" name="Text 2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9" name="Text 2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8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SCORECARD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10533888" cy="4498848"/>
          </a:xfrm>
          <a:prstGeom prst="roundRect">
            <a:avLst>
              <a:gd name="adj" fmla="val 1220"/>
            </a:avLst>
          </a:prstGeom>
          <a:solidFill>
            <a:srgbClr val="FFFDF8"/>
          </a:solidFill>
          <a:ln w="12700">
            <a:solidFill>
              <a:srgbClr val="35203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207008"/>
            <a:ext cx="2286000" cy="4498848"/>
          </a:xfrm>
          <a:prstGeom prst="roundRect">
            <a:avLst>
              <a:gd name="adj" fmla="val 2400"/>
            </a:avLst>
          </a:prstGeom>
          <a:solidFill>
            <a:srgbClr val="3520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852928" y="143560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852928" y="180136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52928" y="216712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52928" y="253288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52928" y="289864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52928" y="326440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852928" y="363016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852928" y="399592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852928" y="436168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52928" y="472744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52928" y="509320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52928" y="5458968"/>
            <a:ext cx="109728" cy="109728"/>
          </a:xfrm>
          <a:prstGeom prst="ellipse">
            <a:avLst/>
          </a:prstGeom>
          <a:solidFill>
            <a:srgbClr val="FCF8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32688" y="1965960"/>
            <a:ext cx="1737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$42 CPA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1024128" y="2852928"/>
            <a:ext cx="15727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metric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520440" y="1572768"/>
            <a:ext cx="69951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3520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Measure attendance quality—not registrations alone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3547872" y="2944368"/>
            <a:ext cx="62362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qualified reach, conversion, show rate, engagement, pipeline, cost, and next action.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54787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DFF0D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74904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REACH</a:t>
            </a:r>
            <a:endParaRPr lang="en-US" sz="670" dirty="0"/>
          </a:p>
        </p:txBody>
      </p:sp>
      <p:sp>
        <p:nvSpPr>
          <p:cNvPr id="24" name="Shape 22"/>
          <p:cNvSpPr/>
          <p:nvPr/>
        </p:nvSpPr>
        <p:spPr>
          <a:xfrm>
            <a:off x="523951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75C7A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4068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BELIEVE</a:t>
            </a:r>
            <a:endParaRPr lang="en-US" sz="670" dirty="0"/>
          </a:p>
        </p:txBody>
      </p:sp>
      <p:sp>
        <p:nvSpPr>
          <p:cNvPr id="26" name="Shape 24"/>
          <p:cNvSpPr/>
          <p:nvPr/>
        </p:nvSpPr>
        <p:spPr>
          <a:xfrm>
            <a:off x="6931152" y="4453128"/>
            <a:ext cx="1417320" cy="502920"/>
          </a:xfrm>
          <a:prstGeom prst="roundRect">
            <a:avLst>
              <a:gd name="adj" fmla="val 10909"/>
            </a:avLst>
          </a:prstGeom>
          <a:solidFill>
            <a:srgbClr val="DFF0D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132320" y="4645152"/>
            <a:ext cx="10058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</a:t>
            </a:r>
            <a:endParaRPr lang="en-US" sz="670" dirty="0"/>
          </a:p>
        </p:txBody>
      </p:sp>
      <p:sp>
        <p:nvSpPr>
          <p:cNvPr id="28" name="Text 2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9" name="Text 2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3520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Marketing Plan</dc:title>
  <dc:subject>Original editable PowerPoint template</dc:subject>
  <dc:creator>FreeAIPPT</dc:creator>
  <cp:lastModifiedBy>FreeAIPPT</cp:lastModifiedBy>
  <cp:revision>1</cp:revision>
  <dcterms:created xsi:type="dcterms:W3CDTF">2026-09-10T08:30:33Z</dcterms:created>
  <dcterms:modified xsi:type="dcterms:W3CDTF">2026-09-10T08:30:33Z</dcterms:modified>
</cp:coreProperties>
</file>