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</p:sldIdLst>
  <p:notesMasterIdLst>
    <p:notesMasterId r:id="rId10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notesMaster" Target="notesMasters/notesMaster1.xml"/><Relationship Id="rId11" Type="http://schemas.openxmlformats.org/officeDocument/2006/relationships/presProps" Target="presProps.xml"/><Relationship Id="rId12" Type="http://schemas.openxmlformats.org/officeDocument/2006/relationships/viewProps" Target="viewProps.xml"/><Relationship Id="rId13" Type="http://schemas.openxmlformats.org/officeDocument/2006/relationships/theme" Target="theme/theme1.xml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2E1F3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58368" y="621792"/>
            <a:ext cx="54864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40" b="1" spc="170" kern="0" dirty="0">
                <a:solidFill>
                  <a:srgbClr val="FF6F61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FREEAIPPT / ORIGINAL SERIES</a:t>
            </a:r>
            <a:endParaRPr lang="en-US" sz="740" dirty="0"/>
          </a:p>
        </p:txBody>
      </p:sp>
      <p:sp>
        <p:nvSpPr>
          <p:cNvPr id="3" name="Text 1"/>
          <p:cNvSpPr/>
          <p:nvPr/>
        </p:nvSpPr>
        <p:spPr>
          <a:xfrm>
            <a:off x="658368" y="1325880"/>
            <a:ext cx="5897880" cy="160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3600" b="1" dirty="0">
                <a:solidFill>
                  <a:srgbClr val="FFFFFF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Dependency Calendar Roadmap</a:t>
            </a:r>
            <a:endParaRPr lang="en-US" sz="3600" dirty="0"/>
          </a:p>
        </p:txBody>
      </p:sp>
      <p:sp>
        <p:nvSpPr>
          <p:cNvPr id="4" name="Text 2"/>
          <p:cNvSpPr/>
          <p:nvPr/>
        </p:nvSpPr>
        <p:spPr>
          <a:xfrm>
            <a:off x="685800" y="3246120"/>
            <a:ext cx="5230368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450" dirty="0">
                <a:solidFill>
                  <a:srgbClr val="B7C2C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Outcomes, windows, handoffs, gates, criteria, and decisions</a:t>
            </a:r>
            <a:endParaRPr lang="en-US" sz="1450" dirty="0"/>
          </a:p>
        </p:txBody>
      </p:sp>
      <p:sp>
        <p:nvSpPr>
          <p:cNvPr id="5" name="Shape 3"/>
          <p:cNvSpPr/>
          <p:nvPr/>
        </p:nvSpPr>
        <p:spPr>
          <a:xfrm>
            <a:off x="7059168" y="914400"/>
            <a:ext cx="1035558" cy="5010912"/>
          </a:xfrm>
          <a:prstGeom prst="roundRect">
            <a:avLst>
              <a:gd name="adj" fmla="val 4415"/>
            </a:avLst>
          </a:prstGeom>
          <a:solidFill>
            <a:srgbClr val="3D2A4C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7196328" y="1078992"/>
            <a:ext cx="761238" cy="1371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62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JUL</a:t>
            </a:r>
            <a:endParaRPr lang="en-US" sz="620" dirty="0"/>
          </a:p>
        </p:txBody>
      </p:sp>
      <p:sp>
        <p:nvSpPr>
          <p:cNvPr id="7" name="Shape 5"/>
          <p:cNvSpPr/>
          <p:nvPr/>
        </p:nvSpPr>
        <p:spPr>
          <a:xfrm>
            <a:off x="7269480" y="5541264"/>
            <a:ext cx="118872" cy="118872"/>
          </a:xfrm>
          <a:prstGeom prst="ellipse">
            <a:avLst/>
          </a:prstGeom>
          <a:solidFill>
            <a:srgbClr val="F0C35A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8" name="Shape 6"/>
          <p:cNvSpPr/>
          <p:nvPr/>
        </p:nvSpPr>
        <p:spPr>
          <a:xfrm>
            <a:off x="7552944" y="5541264"/>
            <a:ext cx="118872" cy="118872"/>
          </a:xfrm>
          <a:prstGeom prst="ellipse">
            <a:avLst/>
          </a:prstGeom>
          <a:solidFill>
            <a:srgbClr val="FFFFFF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9" name="Shape 7"/>
          <p:cNvSpPr/>
          <p:nvPr/>
        </p:nvSpPr>
        <p:spPr>
          <a:xfrm>
            <a:off x="7836408" y="5541264"/>
            <a:ext cx="118872" cy="118872"/>
          </a:xfrm>
          <a:prstGeom prst="ellipse">
            <a:avLst/>
          </a:prstGeom>
          <a:solidFill>
            <a:srgbClr val="FFFFFF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0" name="Shape 8"/>
          <p:cNvSpPr/>
          <p:nvPr/>
        </p:nvSpPr>
        <p:spPr>
          <a:xfrm>
            <a:off x="8167878" y="914400"/>
            <a:ext cx="1035558" cy="5010912"/>
          </a:xfrm>
          <a:prstGeom prst="roundRect">
            <a:avLst>
              <a:gd name="adj" fmla="val 4415"/>
            </a:avLst>
          </a:prstGeom>
          <a:solidFill>
            <a:srgbClr val="FF6F61">
              <a:alpha val="92000"/>
            </a:srgbClr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8305038" y="1078992"/>
            <a:ext cx="761238" cy="1371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62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AUG</a:t>
            </a:r>
            <a:endParaRPr lang="en-US" sz="620" dirty="0"/>
          </a:p>
        </p:txBody>
      </p:sp>
      <p:sp>
        <p:nvSpPr>
          <p:cNvPr id="12" name="Shape 10"/>
          <p:cNvSpPr/>
          <p:nvPr/>
        </p:nvSpPr>
        <p:spPr>
          <a:xfrm>
            <a:off x="8378190" y="5541264"/>
            <a:ext cx="118872" cy="118872"/>
          </a:xfrm>
          <a:prstGeom prst="ellipse">
            <a:avLst/>
          </a:prstGeom>
          <a:solidFill>
            <a:srgbClr val="2E1F3A">
              <a:alpha val="88000"/>
            </a:srgbClr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8661654" y="5541264"/>
            <a:ext cx="118872" cy="118872"/>
          </a:xfrm>
          <a:prstGeom prst="ellipse">
            <a:avLst/>
          </a:prstGeom>
          <a:solidFill>
            <a:srgbClr val="2E1F3A">
              <a:alpha val="88000"/>
            </a:srgbClr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4" name="Shape 12"/>
          <p:cNvSpPr/>
          <p:nvPr/>
        </p:nvSpPr>
        <p:spPr>
          <a:xfrm>
            <a:off x="8945118" y="5541264"/>
            <a:ext cx="118872" cy="118872"/>
          </a:xfrm>
          <a:prstGeom prst="ellipse">
            <a:avLst/>
          </a:prstGeom>
          <a:solidFill>
            <a:srgbClr val="FFFFFF">
              <a:alpha val="88000"/>
            </a:srgbClr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5" name="Shape 13"/>
          <p:cNvSpPr/>
          <p:nvPr/>
        </p:nvSpPr>
        <p:spPr>
          <a:xfrm>
            <a:off x="9276588" y="914400"/>
            <a:ext cx="1035558" cy="5010912"/>
          </a:xfrm>
          <a:prstGeom prst="roundRect">
            <a:avLst>
              <a:gd name="adj" fmla="val 4415"/>
            </a:avLst>
          </a:prstGeom>
          <a:solidFill>
            <a:srgbClr val="6FC3A4">
              <a:alpha val="92000"/>
            </a:srgbClr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9413748" y="1078992"/>
            <a:ext cx="761238" cy="1371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62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SEP</a:t>
            </a:r>
            <a:endParaRPr lang="en-US" sz="620" dirty="0"/>
          </a:p>
        </p:txBody>
      </p:sp>
      <p:sp>
        <p:nvSpPr>
          <p:cNvPr id="17" name="Shape 15"/>
          <p:cNvSpPr/>
          <p:nvPr/>
        </p:nvSpPr>
        <p:spPr>
          <a:xfrm>
            <a:off x="9486900" y="5541264"/>
            <a:ext cx="118872" cy="118872"/>
          </a:xfrm>
          <a:prstGeom prst="ellipse">
            <a:avLst/>
          </a:prstGeom>
          <a:solidFill>
            <a:srgbClr val="F0C35A">
              <a:alpha val="88000"/>
            </a:srgbClr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8" name="Shape 16"/>
          <p:cNvSpPr/>
          <p:nvPr/>
        </p:nvSpPr>
        <p:spPr>
          <a:xfrm>
            <a:off x="9770364" y="5541264"/>
            <a:ext cx="118872" cy="118872"/>
          </a:xfrm>
          <a:prstGeom prst="ellipse">
            <a:avLst/>
          </a:prstGeom>
          <a:solidFill>
            <a:srgbClr val="F0C35A">
              <a:alpha val="88000"/>
            </a:srgbClr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9" name="Shape 17"/>
          <p:cNvSpPr/>
          <p:nvPr/>
        </p:nvSpPr>
        <p:spPr>
          <a:xfrm>
            <a:off x="10053828" y="5541264"/>
            <a:ext cx="118872" cy="118872"/>
          </a:xfrm>
          <a:prstGeom prst="ellipse">
            <a:avLst/>
          </a:prstGeom>
          <a:solidFill>
            <a:srgbClr val="F0C35A">
              <a:alpha val="88000"/>
            </a:srgbClr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20" name="Shape 18"/>
          <p:cNvSpPr/>
          <p:nvPr/>
        </p:nvSpPr>
        <p:spPr>
          <a:xfrm>
            <a:off x="10385298" y="914400"/>
            <a:ext cx="1035558" cy="5010912"/>
          </a:xfrm>
          <a:prstGeom prst="roundRect">
            <a:avLst>
              <a:gd name="adj" fmla="val 4415"/>
            </a:avLst>
          </a:prstGeom>
          <a:solidFill>
            <a:srgbClr val="3D2A4C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10522458" y="1078992"/>
            <a:ext cx="761238" cy="1371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62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OCT</a:t>
            </a:r>
            <a:endParaRPr lang="en-US" sz="620" dirty="0"/>
          </a:p>
        </p:txBody>
      </p:sp>
      <p:sp>
        <p:nvSpPr>
          <p:cNvPr id="22" name="Shape 20"/>
          <p:cNvSpPr/>
          <p:nvPr/>
        </p:nvSpPr>
        <p:spPr>
          <a:xfrm>
            <a:off x="10595610" y="5541264"/>
            <a:ext cx="118872" cy="118872"/>
          </a:xfrm>
          <a:prstGeom prst="ellipse">
            <a:avLst/>
          </a:prstGeom>
          <a:solidFill>
            <a:srgbClr val="F0C35A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23" name="Shape 21"/>
          <p:cNvSpPr/>
          <p:nvPr/>
        </p:nvSpPr>
        <p:spPr>
          <a:xfrm>
            <a:off x="10879074" y="5541264"/>
            <a:ext cx="118872" cy="118872"/>
          </a:xfrm>
          <a:prstGeom prst="ellipse">
            <a:avLst/>
          </a:prstGeom>
          <a:solidFill>
            <a:srgbClr val="F0C35A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24" name="Shape 22"/>
          <p:cNvSpPr/>
          <p:nvPr/>
        </p:nvSpPr>
        <p:spPr>
          <a:xfrm>
            <a:off x="11162538" y="5541264"/>
            <a:ext cx="118872" cy="118872"/>
          </a:xfrm>
          <a:prstGeom prst="ellipse">
            <a:avLst/>
          </a:prstGeom>
          <a:solidFill>
            <a:srgbClr val="F0C35A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25" name="Shape 23"/>
          <p:cNvSpPr/>
          <p:nvPr/>
        </p:nvSpPr>
        <p:spPr>
          <a:xfrm>
            <a:off x="685800" y="4983480"/>
            <a:ext cx="4983480" cy="530352"/>
          </a:xfrm>
          <a:prstGeom prst="roundRect">
            <a:avLst>
              <a:gd name="adj" fmla="val 8621"/>
            </a:avLst>
          </a:prstGeom>
          <a:solidFill>
            <a:srgbClr val="263238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26" name="Text 24"/>
          <p:cNvSpPr/>
          <p:nvPr/>
        </p:nvSpPr>
        <p:spPr>
          <a:xfrm>
            <a:off x="960120" y="5184648"/>
            <a:ext cx="4434840" cy="1371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700" b="1" spc="80" kern="0" dirty="0">
                <a:solidFill>
                  <a:srgbClr val="FF6F61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8 EDITABLE SLIDES  ·  NATIVE SHAPES</a:t>
            </a:r>
            <a:endParaRPr lang="en-US" sz="7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2E1F3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58368" y="457200"/>
            <a:ext cx="54864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40" b="1" spc="170" kern="0" dirty="0">
                <a:solidFill>
                  <a:srgbClr val="FF6F61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01 / OUTCOME</a:t>
            </a:r>
            <a:endParaRPr lang="en-US" sz="740" dirty="0"/>
          </a:p>
        </p:txBody>
      </p:sp>
      <p:sp>
        <p:nvSpPr>
          <p:cNvPr id="3" name="Shape 1"/>
          <p:cNvSpPr/>
          <p:nvPr/>
        </p:nvSpPr>
        <p:spPr>
          <a:xfrm>
            <a:off x="658368" y="841248"/>
            <a:ext cx="10863072" cy="0"/>
          </a:xfrm>
          <a:prstGeom prst="line">
            <a:avLst/>
          </a:prstGeom>
          <a:noFill/>
          <a:ln w="10160">
            <a:solidFill>
              <a:srgbClr val="3C4B50"/>
            </a:solidFill>
            <a:prstDash val="solid"/>
          </a:ln>
        </p:spPr>
      </p:sp>
      <p:sp>
        <p:nvSpPr>
          <p:cNvPr id="4" name="Shape 2"/>
          <p:cNvSpPr/>
          <p:nvPr/>
        </p:nvSpPr>
        <p:spPr>
          <a:xfrm>
            <a:off x="685800" y="1243584"/>
            <a:ext cx="914400" cy="4462272"/>
          </a:xfrm>
          <a:prstGeom prst="roundRect">
            <a:avLst>
              <a:gd name="adj" fmla="val 5000"/>
            </a:avLst>
          </a:prstGeom>
          <a:solidFill>
            <a:srgbClr val="3D2A4C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822960" y="1408176"/>
            <a:ext cx="640080" cy="1371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62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JUL</a:t>
            </a:r>
            <a:endParaRPr lang="en-US" sz="620" dirty="0"/>
          </a:p>
        </p:txBody>
      </p:sp>
      <p:sp>
        <p:nvSpPr>
          <p:cNvPr id="6" name="Shape 4"/>
          <p:cNvSpPr/>
          <p:nvPr/>
        </p:nvSpPr>
        <p:spPr>
          <a:xfrm>
            <a:off x="896112" y="5321808"/>
            <a:ext cx="118872" cy="118872"/>
          </a:xfrm>
          <a:prstGeom prst="ellipse">
            <a:avLst/>
          </a:prstGeom>
          <a:solidFill>
            <a:srgbClr val="F0C35A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7" name="Shape 5"/>
          <p:cNvSpPr/>
          <p:nvPr/>
        </p:nvSpPr>
        <p:spPr>
          <a:xfrm>
            <a:off x="1179576" y="5321808"/>
            <a:ext cx="118872" cy="118872"/>
          </a:xfrm>
          <a:prstGeom prst="ellipse">
            <a:avLst/>
          </a:prstGeom>
          <a:solidFill>
            <a:srgbClr val="FFFFFF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8" name="Shape 6"/>
          <p:cNvSpPr/>
          <p:nvPr/>
        </p:nvSpPr>
        <p:spPr>
          <a:xfrm>
            <a:off x="1463040" y="5321808"/>
            <a:ext cx="118872" cy="118872"/>
          </a:xfrm>
          <a:prstGeom prst="ellipse">
            <a:avLst/>
          </a:prstGeom>
          <a:solidFill>
            <a:srgbClr val="FFFFFF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9" name="Shape 7"/>
          <p:cNvSpPr/>
          <p:nvPr/>
        </p:nvSpPr>
        <p:spPr>
          <a:xfrm>
            <a:off x="1673352" y="1243584"/>
            <a:ext cx="914400" cy="4462272"/>
          </a:xfrm>
          <a:prstGeom prst="roundRect">
            <a:avLst>
              <a:gd name="adj" fmla="val 5000"/>
            </a:avLst>
          </a:prstGeom>
          <a:solidFill>
            <a:srgbClr val="FF6F61">
              <a:alpha val="92000"/>
            </a:srgbClr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1810512" y="1408176"/>
            <a:ext cx="640080" cy="1371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62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AUG</a:t>
            </a:r>
            <a:endParaRPr lang="en-US" sz="620" dirty="0"/>
          </a:p>
        </p:txBody>
      </p:sp>
      <p:sp>
        <p:nvSpPr>
          <p:cNvPr id="11" name="Shape 9"/>
          <p:cNvSpPr/>
          <p:nvPr/>
        </p:nvSpPr>
        <p:spPr>
          <a:xfrm>
            <a:off x="1883664" y="5321808"/>
            <a:ext cx="118872" cy="118872"/>
          </a:xfrm>
          <a:prstGeom prst="ellipse">
            <a:avLst/>
          </a:prstGeom>
          <a:solidFill>
            <a:srgbClr val="2E1F3A">
              <a:alpha val="88000"/>
            </a:srgbClr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2167128" y="5321808"/>
            <a:ext cx="118872" cy="118872"/>
          </a:xfrm>
          <a:prstGeom prst="ellipse">
            <a:avLst/>
          </a:prstGeom>
          <a:solidFill>
            <a:srgbClr val="2E1F3A">
              <a:alpha val="88000"/>
            </a:srgbClr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2450592" y="5321808"/>
            <a:ext cx="118872" cy="118872"/>
          </a:xfrm>
          <a:prstGeom prst="ellipse">
            <a:avLst/>
          </a:prstGeom>
          <a:solidFill>
            <a:srgbClr val="FFFFFF">
              <a:alpha val="88000"/>
            </a:srgbClr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4" name="Shape 12"/>
          <p:cNvSpPr/>
          <p:nvPr/>
        </p:nvSpPr>
        <p:spPr>
          <a:xfrm>
            <a:off x="2660904" y="1243584"/>
            <a:ext cx="914400" cy="4462272"/>
          </a:xfrm>
          <a:prstGeom prst="roundRect">
            <a:avLst>
              <a:gd name="adj" fmla="val 5000"/>
            </a:avLst>
          </a:prstGeom>
          <a:solidFill>
            <a:srgbClr val="6FC3A4">
              <a:alpha val="92000"/>
            </a:srgbClr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2798064" y="1408176"/>
            <a:ext cx="640080" cy="1371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62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SEP</a:t>
            </a:r>
            <a:endParaRPr lang="en-US" sz="620" dirty="0"/>
          </a:p>
        </p:txBody>
      </p:sp>
      <p:sp>
        <p:nvSpPr>
          <p:cNvPr id="16" name="Shape 14"/>
          <p:cNvSpPr/>
          <p:nvPr/>
        </p:nvSpPr>
        <p:spPr>
          <a:xfrm>
            <a:off x="2871216" y="5321808"/>
            <a:ext cx="118872" cy="118872"/>
          </a:xfrm>
          <a:prstGeom prst="ellipse">
            <a:avLst/>
          </a:prstGeom>
          <a:solidFill>
            <a:srgbClr val="F0C35A">
              <a:alpha val="88000"/>
            </a:srgbClr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3154680" y="5321808"/>
            <a:ext cx="118872" cy="118872"/>
          </a:xfrm>
          <a:prstGeom prst="ellipse">
            <a:avLst/>
          </a:prstGeom>
          <a:solidFill>
            <a:srgbClr val="F0C35A">
              <a:alpha val="88000"/>
            </a:srgbClr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8" name="Shape 16"/>
          <p:cNvSpPr/>
          <p:nvPr/>
        </p:nvSpPr>
        <p:spPr>
          <a:xfrm>
            <a:off x="3438144" y="5321808"/>
            <a:ext cx="118872" cy="118872"/>
          </a:xfrm>
          <a:prstGeom prst="ellipse">
            <a:avLst/>
          </a:prstGeom>
          <a:solidFill>
            <a:srgbClr val="F0C35A">
              <a:alpha val="88000"/>
            </a:srgbClr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9" name="Shape 17"/>
          <p:cNvSpPr/>
          <p:nvPr/>
        </p:nvSpPr>
        <p:spPr>
          <a:xfrm>
            <a:off x="3648456" y="1243584"/>
            <a:ext cx="914400" cy="4462272"/>
          </a:xfrm>
          <a:prstGeom prst="roundRect">
            <a:avLst>
              <a:gd name="adj" fmla="val 5000"/>
            </a:avLst>
          </a:prstGeom>
          <a:solidFill>
            <a:srgbClr val="3D2A4C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3785616" y="1408176"/>
            <a:ext cx="640080" cy="1371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62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OCT</a:t>
            </a:r>
            <a:endParaRPr lang="en-US" sz="620" dirty="0"/>
          </a:p>
        </p:txBody>
      </p:sp>
      <p:sp>
        <p:nvSpPr>
          <p:cNvPr id="21" name="Shape 19"/>
          <p:cNvSpPr/>
          <p:nvPr/>
        </p:nvSpPr>
        <p:spPr>
          <a:xfrm>
            <a:off x="3858768" y="5321808"/>
            <a:ext cx="118872" cy="118872"/>
          </a:xfrm>
          <a:prstGeom prst="ellipse">
            <a:avLst/>
          </a:prstGeom>
          <a:solidFill>
            <a:srgbClr val="F0C35A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22" name="Shape 20"/>
          <p:cNvSpPr/>
          <p:nvPr/>
        </p:nvSpPr>
        <p:spPr>
          <a:xfrm>
            <a:off x="4142232" y="5321808"/>
            <a:ext cx="118872" cy="118872"/>
          </a:xfrm>
          <a:prstGeom prst="ellipse">
            <a:avLst/>
          </a:prstGeom>
          <a:solidFill>
            <a:srgbClr val="F0C35A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23" name="Shape 21"/>
          <p:cNvSpPr/>
          <p:nvPr/>
        </p:nvSpPr>
        <p:spPr>
          <a:xfrm>
            <a:off x="4425696" y="5321808"/>
            <a:ext cx="118872" cy="118872"/>
          </a:xfrm>
          <a:prstGeom prst="ellipse">
            <a:avLst/>
          </a:prstGeom>
          <a:solidFill>
            <a:srgbClr val="F0C35A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24" name="Text 22"/>
          <p:cNvSpPr/>
          <p:nvPr/>
        </p:nvSpPr>
        <p:spPr>
          <a:xfrm>
            <a:off x="5394960" y="1325880"/>
            <a:ext cx="5989320" cy="120700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750" b="1" dirty="0">
                <a:solidFill>
                  <a:srgbClr val="FFFFFF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The roadmap begins with a customer behavior</a:t>
            </a:r>
            <a:endParaRPr lang="en-US" sz="2750" dirty="0"/>
          </a:p>
        </p:txBody>
      </p:sp>
      <p:sp>
        <p:nvSpPr>
          <p:cNvPr id="25" name="Text 23"/>
          <p:cNvSpPr/>
          <p:nvPr/>
        </p:nvSpPr>
        <p:spPr>
          <a:xfrm>
            <a:off x="5394960" y="2761488"/>
            <a:ext cx="55778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270" dirty="0">
                <a:solidFill>
                  <a:srgbClr val="B8C4C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Define the user, moment, changed action, quality, speed, business value, and guardrail.</a:t>
            </a:r>
            <a:endParaRPr lang="en-US" sz="1270" dirty="0"/>
          </a:p>
        </p:txBody>
      </p:sp>
      <p:sp>
        <p:nvSpPr>
          <p:cNvPr id="26" name="Shape 24"/>
          <p:cNvSpPr/>
          <p:nvPr/>
        </p:nvSpPr>
        <p:spPr>
          <a:xfrm>
            <a:off x="5394960" y="4133088"/>
            <a:ext cx="2267712" cy="1115568"/>
          </a:xfrm>
          <a:prstGeom prst="roundRect">
            <a:avLst>
              <a:gd name="adj" fmla="val 4098"/>
            </a:avLst>
          </a:prstGeom>
          <a:solidFill>
            <a:srgbClr val="253134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27" name="Text 25"/>
          <p:cNvSpPr/>
          <p:nvPr/>
        </p:nvSpPr>
        <p:spPr>
          <a:xfrm>
            <a:off x="5596128" y="4343400"/>
            <a:ext cx="1865376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100" b="1" dirty="0">
                <a:solidFill>
                  <a:srgbClr val="FF6F61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&lt; 3 min</a:t>
            </a:r>
            <a:endParaRPr lang="en-US" sz="2100" dirty="0"/>
          </a:p>
        </p:txBody>
      </p:sp>
      <p:sp>
        <p:nvSpPr>
          <p:cNvPr id="28" name="Text 26"/>
          <p:cNvSpPr/>
          <p:nvPr/>
        </p:nvSpPr>
        <p:spPr>
          <a:xfrm>
            <a:off x="5605272" y="4828032"/>
            <a:ext cx="18288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20" dirty="0">
                <a:solidFill>
                  <a:srgbClr val="D7DED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time to value</a:t>
            </a:r>
            <a:endParaRPr lang="en-US" sz="720" dirty="0"/>
          </a:p>
        </p:txBody>
      </p:sp>
      <p:sp>
        <p:nvSpPr>
          <p:cNvPr id="29" name="Shape 27"/>
          <p:cNvSpPr/>
          <p:nvPr/>
        </p:nvSpPr>
        <p:spPr>
          <a:xfrm>
            <a:off x="7918704" y="4315968"/>
            <a:ext cx="932688" cy="438912"/>
          </a:xfrm>
          <a:prstGeom prst="roundRect">
            <a:avLst>
              <a:gd name="adj" fmla="val 10417"/>
            </a:avLst>
          </a:prstGeom>
          <a:solidFill>
            <a:srgbClr val="324146"/>
          </a:solidFill>
          <a:ln w="8890">
            <a:solidFill>
              <a:srgbClr val="516066"/>
            </a:solidFill>
            <a:prstDash val="solid"/>
          </a:ln>
        </p:spPr>
      </p:sp>
      <p:sp>
        <p:nvSpPr>
          <p:cNvPr id="30" name="Text 28"/>
          <p:cNvSpPr/>
          <p:nvPr/>
        </p:nvSpPr>
        <p:spPr>
          <a:xfrm>
            <a:off x="7991856" y="4489704"/>
            <a:ext cx="786384" cy="10972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55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INPUT</a:t>
            </a:r>
            <a:endParaRPr lang="en-US" sz="550" dirty="0"/>
          </a:p>
        </p:txBody>
      </p:sp>
      <p:sp>
        <p:nvSpPr>
          <p:cNvPr id="31" name="Shape 29"/>
          <p:cNvSpPr/>
          <p:nvPr/>
        </p:nvSpPr>
        <p:spPr>
          <a:xfrm>
            <a:off x="8997696" y="4315968"/>
            <a:ext cx="932688" cy="438912"/>
          </a:xfrm>
          <a:prstGeom prst="roundRect">
            <a:avLst>
              <a:gd name="adj" fmla="val 10417"/>
            </a:avLst>
          </a:prstGeom>
          <a:solidFill>
            <a:srgbClr val="FF6F61"/>
          </a:solidFill>
          <a:ln w="8890">
            <a:solidFill>
              <a:srgbClr val="516066"/>
            </a:solidFill>
            <a:prstDash val="solid"/>
          </a:ln>
        </p:spPr>
      </p:sp>
      <p:sp>
        <p:nvSpPr>
          <p:cNvPr id="32" name="Text 30"/>
          <p:cNvSpPr/>
          <p:nvPr/>
        </p:nvSpPr>
        <p:spPr>
          <a:xfrm>
            <a:off x="9070848" y="4489704"/>
            <a:ext cx="786384" cy="10972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55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EVIDENCE</a:t>
            </a:r>
            <a:endParaRPr lang="en-US" sz="550" dirty="0"/>
          </a:p>
        </p:txBody>
      </p:sp>
      <p:sp>
        <p:nvSpPr>
          <p:cNvPr id="33" name="Shape 31"/>
          <p:cNvSpPr/>
          <p:nvPr/>
        </p:nvSpPr>
        <p:spPr>
          <a:xfrm>
            <a:off x="10076688" y="4315968"/>
            <a:ext cx="932688" cy="438912"/>
          </a:xfrm>
          <a:prstGeom prst="roundRect">
            <a:avLst>
              <a:gd name="adj" fmla="val 10417"/>
            </a:avLst>
          </a:prstGeom>
          <a:solidFill>
            <a:srgbClr val="324146"/>
          </a:solidFill>
          <a:ln w="8890">
            <a:solidFill>
              <a:srgbClr val="516066"/>
            </a:solidFill>
            <a:prstDash val="solid"/>
          </a:ln>
        </p:spPr>
      </p:sp>
      <p:sp>
        <p:nvSpPr>
          <p:cNvPr id="34" name="Text 32"/>
          <p:cNvSpPr/>
          <p:nvPr/>
        </p:nvSpPr>
        <p:spPr>
          <a:xfrm>
            <a:off x="10149840" y="4489704"/>
            <a:ext cx="786384" cy="10972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55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DECISION</a:t>
            </a:r>
            <a:endParaRPr lang="en-US" sz="550" dirty="0"/>
          </a:p>
        </p:txBody>
      </p:sp>
      <p:sp>
        <p:nvSpPr>
          <p:cNvPr id="35" name="Text 33"/>
          <p:cNvSpPr/>
          <p:nvPr/>
        </p:nvSpPr>
        <p:spPr>
          <a:xfrm>
            <a:off x="658368" y="6473952"/>
            <a:ext cx="3108960" cy="1554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630" b="1" spc="105" kern="0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FREEAIPPT / ORIGINAL EDITABLE TEMPLATE</a:t>
            </a:r>
            <a:endParaRPr lang="en-US" sz="630" dirty="0"/>
          </a:p>
        </p:txBody>
      </p:sp>
      <p:sp>
        <p:nvSpPr>
          <p:cNvPr id="36" name="Text 34"/>
          <p:cNvSpPr/>
          <p:nvPr/>
        </p:nvSpPr>
        <p:spPr>
          <a:xfrm>
            <a:off x="10972800" y="6437376"/>
            <a:ext cx="502920" cy="17373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buNone/>
            </a:pPr>
            <a:r>
              <a:rPr lang="en-US" sz="75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01</a:t>
            </a:r>
            <a:endParaRPr lang="en-US" sz="75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2E1F3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58368" y="457200"/>
            <a:ext cx="54864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40" b="1" spc="170" kern="0" dirty="0">
                <a:solidFill>
                  <a:srgbClr val="FF6F61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02 / EVIDENCE</a:t>
            </a:r>
            <a:endParaRPr lang="en-US" sz="740" dirty="0"/>
          </a:p>
        </p:txBody>
      </p:sp>
      <p:sp>
        <p:nvSpPr>
          <p:cNvPr id="3" name="Shape 1"/>
          <p:cNvSpPr/>
          <p:nvPr/>
        </p:nvSpPr>
        <p:spPr>
          <a:xfrm>
            <a:off x="658368" y="841248"/>
            <a:ext cx="10863072" cy="0"/>
          </a:xfrm>
          <a:prstGeom prst="line">
            <a:avLst/>
          </a:prstGeom>
          <a:noFill/>
          <a:ln w="10160">
            <a:solidFill>
              <a:srgbClr val="3C4B50"/>
            </a:solidFill>
            <a:prstDash val="solid"/>
          </a:ln>
        </p:spPr>
      </p:sp>
      <p:sp>
        <p:nvSpPr>
          <p:cNvPr id="4" name="Shape 2"/>
          <p:cNvSpPr/>
          <p:nvPr/>
        </p:nvSpPr>
        <p:spPr>
          <a:xfrm>
            <a:off x="7571232" y="1243584"/>
            <a:ext cx="914400" cy="4462272"/>
          </a:xfrm>
          <a:prstGeom prst="roundRect">
            <a:avLst>
              <a:gd name="adj" fmla="val 5000"/>
            </a:avLst>
          </a:prstGeom>
          <a:solidFill>
            <a:srgbClr val="3D2A4C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7708392" y="1408176"/>
            <a:ext cx="640080" cy="1371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62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JUL</a:t>
            </a:r>
            <a:endParaRPr lang="en-US" sz="620" dirty="0"/>
          </a:p>
        </p:txBody>
      </p:sp>
      <p:sp>
        <p:nvSpPr>
          <p:cNvPr id="6" name="Shape 4"/>
          <p:cNvSpPr/>
          <p:nvPr/>
        </p:nvSpPr>
        <p:spPr>
          <a:xfrm>
            <a:off x="7781544" y="5321808"/>
            <a:ext cx="118872" cy="118872"/>
          </a:xfrm>
          <a:prstGeom prst="ellipse">
            <a:avLst/>
          </a:prstGeom>
          <a:solidFill>
            <a:srgbClr val="F0C35A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7" name="Shape 5"/>
          <p:cNvSpPr/>
          <p:nvPr/>
        </p:nvSpPr>
        <p:spPr>
          <a:xfrm>
            <a:off x="8065008" y="5321808"/>
            <a:ext cx="118872" cy="118872"/>
          </a:xfrm>
          <a:prstGeom prst="ellipse">
            <a:avLst/>
          </a:prstGeom>
          <a:solidFill>
            <a:srgbClr val="FFFFFF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8" name="Shape 6"/>
          <p:cNvSpPr/>
          <p:nvPr/>
        </p:nvSpPr>
        <p:spPr>
          <a:xfrm>
            <a:off x="8348472" y="5321808"/>
            <a:ext cx="118872" cy="118872"/>
          </a:xfrm>
          <a:prstGeom prst="ellipse">
            <a:avLst/>
          </a:prstGeom>
          <a:solidFill>
            <a:srgbClr val="FFFFFF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9" name="Shape 7"/>
          <p:cNvSpPr/>
          <p:nvPr/>
        </p:nvSpPr>
        <p:spPr>
          <a:xfrm>
            <a:off x="8558784" y="1243584"/>
            <a:ext cx="914400" cy="4462272"/>
          </a:xfrm>
          <a:prstGeom prst="roundRect">
            <a:avLst>
              <a:gd name="adj" fmla="val 5000"/>
            </a:avLst>
          </a:prstGeom>
          <a:solidFill>
            <a:srgbClr val="FF6F61">
              <a:alpha val="92000"/>
            </a:srgbClr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8695944" y="1408176"/>
            <a:ext cx="640080" cy="1371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62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AUG</a:t>
            </a:r>
            <a:endParaRPr lang="en-US" sz="620" dirty="0"/>
          </a:p>
        </p:txBody>
      </p:sp>
      <p:sp>
        <p:nvSpPr>
          <p:cNvPr id="11" name="Shape 9"/>
          <p:cNvSpPr/>
          <p:nvPr/>
        </p:nvSpPr>
        <p:spPr>
          <a:xfrm>
            <a:off x="8769096" y="5321808"/>
            <a:ext cx="118872" cy="118872"/>
          </a:xfrm>
          <a:prstGeom prst="ellipse">
            <a:avLst/>
          </a:prstGeom>
          <a:solidFill>
            <a:srgbClr val="2E1F3A">
              <a:alpha val="88000"/>
            </a:srgbClr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9052560" y="5321808"/>
            <a:ext cx="118872" cy="118872"/>
          </a:xfrm>
          <a:prstGeom prst="ellipse">
            <a:avLst/>
          </a:prstGeom>
          <a:solidFill>
            <a:srgbClr val="2E1F3A">
              <a:alpha val="88000"/>
            </a:srgbClr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9336024" y="5321808"/>
            <a:ext cx="118872" cy="118872"/>
          </a:xfrm>
          <a:prstGeom prst="ellipse">
            <a:avLst/>
          </a:prstGeom>
          <a:solidFill>
            <a:srgbClr val="FFFFFF">
              <a:alpha val="88000"/>
            </a:srgbClr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4" name="Shape 12"/>
          <p:cNvSpPr/>
          <p:nvPr/>
        </p:nvSpPr>
        <p:spPr>
          <a:xfrm>
            <a:off x="9546336" y="1243584"/>
            <a:ext cx="914400" cy="4462272"/>
          </a:xfrm>
          <a:prstGeom prst="roundRect">
            <a:avLst>
              <a:gd name="adj" fmla="val 5000"/>
            </a:avLst>
          </a:prstGeom>
          <a:solidFill>
            <a:srgbClr val="6FC3A4">
              <a:alpha val="92000"/>
            </a:srgbClr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9683496" y="1408176"/>
            <a:ext cx="640080" cy="1371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62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SEP</a:t>
            </a:r>
            <a:endParaRPr lang="en-US" sz="620" dirty="0"/>
          </a:p>
        </p:txBody>
      </p:sp>
      <p:sp>
        <p:nvSpPr>
          <p:cNvPr id="16" name="Shape 14"/>
          <p:cNvSpPr/>
          <p:nvPr/>
        </p:nvSpPr>
        <p:spPr>
          <a:xfrm>
            <a:off x="9756648" y="5321808"/>
            <a:ext cx="118872" cy="118872"/>
          </a:xfrm>
          <a:prstGeom prst="ellipse">
            <a:avLst/>
          </a:prstGeom>
          <a:solidFill>
            <a:srgbClr val="F0C35A">
              <a:alpha val="88000"/>
            </a:srgbClr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10040112" y="5321808"/>
            <a:ext cx="118872" cy="118872"/>
          </a:xfrm>
          <a:prstGeom prst="ellipse">
            <a:avLst/>
          </a:prstGeom>
          <a:solidFill>
            <a:srgbClr val="F0C35A">
              <a:alpha val="88000"/>
            </a:srgbClr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8" name="Shape 16"/>
          <p:cNvSpPr/>
          <p:nvPr/>
        </p:nvSpPr>
        <p:spPr>
          <a:xfrm>
            <a:off x="10323576" y="5321808"/>
            <a:ext cx="118872" cy="118872"/>
          </a:xfrm>
          <a:prstGeom prst="ellipse">
            <a:avLst/>
          </a:prstGeom>
          <a:solidFill>
            <a:srgbClr val="F0C35A">
              <a:alpha val="88000"/>
            </a:srgbClr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9" name="Shape 17"/>
          <p:cNvSpPr/>
          <p:nvPr/>
        </p:nvSpPr>
        <p:spPr>
          <a:xfrm>
            <a:off x="10533888" y="1243584"/>
            <a:ext cx="914400" cy="4462272"/>
          </a:xfrm>
          <a:prstGeom prst="roundRect">
            <a:avLst>
              <a:gd name="adj" fmla="val 5000"/>
            </a:avLst>
          </a:prstGeom>
          <a:solidFill>
            <a:srgbClr val="3D2A4C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10671048" y="1408176"/>
            <a:ext cx="640080" cy="1371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62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OCT</a:t>
            </a:r>
            <a:endParaRPr lang="en-US" sz="620" dirty="0"/>
          </a:p>
        </p:txBody>
      </p:sp>
      <p:sp>
        <p:nvSpPr>
          <p:cNvPr id="21" name="Shape 19"/>
          <p:cNvSpPr/>
          <p:nvPr/>
        </p:nvSpPr>
        <p:spPr>
          <a:xfrm>
            <a:off x="10744200" y="5321808"/>
            <a:ext cx="118872" cy="118872"/>
          </a:xfrm>
          <a:prstGeom prst="ellipse">
            <a:avLst/>
          </a:prstGeom>
          <a:solidFill>
            <a:srgbClr val="F0C35A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22" name="Shape 20"/>
          <p:cNvSpPr/>
          <p:nvPr/>
        </p:nvSpPr>
        <p:spPr>
          <a:xfrm>
            <a:off x="11027664" y="5321808"/>
            <a:ext cx="118872" cy="118872"/>
          </a:xfrm>
          <a:prstGeom prst="ellipse">
            <a:avLst/>
          </a:prstGeom>
          <a:solidFill>
            <a:srgbClr val="F0C35A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23" name="Shape 21"/>
          <p:cNvSpPr/>
          <p:nvPr/>
        </p:nvSpPr>
        <p:spPr>
          <a:xfrm>
            <a:off x="11311128" y="5321808"/>
            <a:ext cx="118872" cy="118872"/>
          </a:xfrm>
          <a:prstGeom prst="ellipse">
            <a:avLst/>
          </a:prstGeom>
          <a:solidFill>
            <a:srgbClr val="F0C35A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24" name="Text 22"/>
          <p:cNvSpPr/>
          <p:nvPr/>
        </p:nvSpPr>
        <p:spPr>
          <a:xfrm>
            <a:off x="685800" y="1325880"/>
            <a:ext cx="5989320" cy="120700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750" b="1" dirty="0">
                <a:solidFill>
                  <a:srgbClr val="FFFFFF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Confidence grows through converging signals</a:t>
            </a:r>
            <a:endParaRPr lang="en-US" sz="2750" dirty="0"/>
          </a:p>
        </p:txBody>
      </p:sp>
      <p:sp>
        <p:nvSpPr>
          <p:cNvPr id="25" name="Text 23"/>
          <p:cNvSpPr/>
          <p:nvPr/>
        </p:nvSpPr>
        <p:spPr>
          <a:xfrm>
            <a:off x="685800" y="2761488"/>
            <a:ext cx="55778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270" dirty="0">
                <a:solidFill>
                  <a:srgbClr val="B8C4C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Combine behavior, research, support, commercial context, feasibility, reliability, and risk.</a:t>
            </a:r>
            <a:endParaRPr lang="en-US" sz="1270" dirty="0"/>
          </a:p>
        </p:txBody>
      </p:sp>
      <p:sp>
        <p:nvSpPr>
          <p:cNvPr id="26" name="Shape 24"/>
          <p:cNvSpPr/>
          <p:nvPr/>
        </p:nvSpPr>
        <p:spPr>
          <a:xfrm>
            <a:off x="685800" y="4133088"/>
            <a:ext cx="2267712" cy="1115568"/>
          </a:xfrm>
          <a:prstGeom prst="roundRect">
            <a:avLst>
              <a:gd name="adj" fmla="val 4098"/>
            </a:avLst>
          </a:prstGeom>
          <a:solidFill>
            <a:srgbClr val="253134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27" name="Text 25"/>
          <p:cNvSpPr/>
          <p:nvPr/>
        </p:nvSpPr>
        <p:spPr>
          <a:xfrm>
            <a:off x="886968" y="4343400"/>
            <a:ext cx="1865376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100" b="1" dirty="0">
                <a:solidFill>
                  <a:srgbClr val="FF6F61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7 signals</a:t>
            </a:r>
            <a:endParaRPr lang="en-US" sz="2100" dirty="0"/>
          </a:p>
        </p:txBody>
      </p:sp>
      <p:sp>
        <p:nvSpPr>
          <p:cNvPr id="28" name="Text 26"/>
          <p:cNvSpPr/>
          <p:nvPr/>
        </p:nvSpPr>
        <p:spPr>
          <a:xfrm>
            <a:off x="896112" y="4828032"/>
            <a:ext cx="18288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20" dirty="0">
                <a:solidFill>
                  <a:srgbClr val="D7DED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shape priority</a:t>
            </a:r>
            <a:endParaRPr lang="en-US" sz="720" dirty="0"/>
          </a:p>
        </p:txBody>
      </p:sp>
      <p:sp>
        <p:nvSpPr>
          <p:cNvPr id="29" name="Shape 27"/>
          <p:cNvSpPr/>
          <p:nvPr/>
        </p:nvSpPr>
        <p:spPr>
          <a:xfrm>
            <a:off x="3209544" y="4315968"/>
            <a:ext cx="932688" cy="438912"/>
          </a:xfrm>
          <a:prstGeom prst="roundRect">
            <a:avLst>
              <a:gd name="adj" fmla="val 10417"/>
            </a:avLst>
          </a:prstGeom>
          <a:solidFill>
            <a:srgbClr val="324146"/>
          </a:solidFill>
          <a:ln w="8890">
            <a:solidFill>
              <a:srgbClr val="516066"/>
            </a:solidFill>
            <a:prstDash val="solid"/>
          </a:ln>
        </p:spPr>
      </p:sp>
      <p:sp>
        <p:nvSpPr>
          <p:cNvPr id="30" name="Text 28"/>
          <p:cNvSpPr/>
          <p:nvPr/>
        </p:nvSpPr>
        <p:spPr>
          <a:xfrm>
            <a:off x="3282696" y="4489704"/>
            <a:ext cx="786384" cy="10972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55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INPUT</a:t>
            </a:r>
            <a:endParaRPr lang="en-US" sz="550" dirty="0"/>
          </a:p>
        </p:txBody>
      </p:sp>
      <p:sp>
        <p:nvSpPr>
          <p:cNvPr id="31" name="Shape 29"/>
          <p:cNvSpPr/>
          <p:nvPr/>
        </p:nvSpPr>
        <p:spPr>
          <a:xfrm>
            <a:off x="4288536" y="4315968"/>
            <a:ext cx="932688" cy="438912"/>
          </a:xfrm>
          <a:prstGeom prst="roundRect">
            <a:avLst>
              <a:gd name="adj" fmla="val 10417"/>
            </a:avLst>
          </a:prstGeom>
          <a:solidFill>
            <a:srgbClr val="6FC3A4"/>
          </a:solidFill>
          <a:ln w="8890">
            <a:solidFill>
              <a:srgbClr val="516066"/>
            </a:solidFill>
            <a:prstDash val="solid"/>
          </a:ln>
        </p:spPr>
      </p:sp>
      <p:sp>
        <p:nvSpPr>
          <p:cNvPr id="32" name="Text 30"/>
          <p:cNvSpPr/>
          <p:nvPr/>
        </p:nvSpPr>
        <p:spPr>
          <a:xfrm>
            <a:off x="4361688" y="4489704"/>
            <a:ext cx="786384" cy="10972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55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EVIDENCE</a:t>
            </a:r>
            <a:endParaRPr lang="en-US" sz="550" dirty="0"/>
          </a:p>
        </p:txBody>
      </p:sp>
      <p:sp>
        <p:nvSpPr>
          <p:cNvPr id="33" name="Shape 31"/>
          <p:cNvSpPr/>
          <p:nvPr/>
        </p:nvSpPr>
        <p:spPr>
          <a:xfrm>
            <a:off x="5367528" y="4315968"/>
            <a:ext cx="932688" cy="438912"/>
          </a:xfrm>
          <a:prstGeom prst="roundRect">
            <a:avLst>
              <a:gd name="adj" fmla="val 10417"/>
            </a:avLst>
          </a:prstGeom>
          <a:solidFill>
            <a:srgbClr val="FF6F61"/>
          </a:solidFill>
          <a:ln w="8890">
            <a:solidFill>
              <a:srgbClr val="516066"/>
            </a:solidFill>
            <a:prstDash val="solid"/>
          </a:ln>
        </p:spPr>
      </p:sp>
      <p:sp>
        <p:nvSpPr>
          <p:cNvPr id="34" name="Text 32"/>
          <p:cNvSpPr/>
          <p:nvPr/>
        </p:nvSpPr>
        <p:spPr>
          <a:xfrm>
            <a:off x="5440680" y="4489704"/>
            <a:ext cx="786384" cy="10972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55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DECISION</a:t>
            </a:r>
            <a:endParaRPr lang="en-US" sz="550" dirty="0"/>
          </a:p>
        </p:txBody>
      </p:sp>
      <p:sp>
        <p:nvSpPr>
          <p:cNvPr id="35" name="Text 33"/>
          <p:cNvSpPr/>
          <p:nvPr/>
        </p:nvSpPr>
        <p:spPr>
          <a:xfrm>
            <a:off x="658368" y="6473952"/>
            <a:ext cx="3108960" cy="1554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630" b="1" spc="105" kern="0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FREEAIPPT / ORIGINAL EDITABLE TEMPLATE</a:t>
            </a:r>
            <a:endParaRPr lang="en-US" sz="630" dirty="0"/>
          </a:p>
        </p:txBody>
      </p:sp>
      <p:sp>
        <p:nvSpPr>
          <p:cNvPr id="36" name="Text 34"/>
          <p:cNvSpPr/>
          <p:nvPr/>
        </p:nvSpPr>
        <p:spPr>
          <a:xfrm>
            <a:off x="10972800" y="6437376"/>
            <a:ext cx="502920" cy="17373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buNone/>
            </a:pPr>
            <a:r>
              <a:rPr lang="en-US" sz="75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02</a:t>
            </a:r>
            <a:endParaRPr lang="en-US" sz="75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2E1F3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58368" y="457200"/>
            <a:ext cx="54864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40" b="1" spc="170" kern="0" dirty="0">
                <a:solidFill>
                  <a:srgbClr val="FF6F61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03 / WINDOWS</a:t>
            </a:r>
            <a:endParaRPr lang="en-US" sz="740" dirty="0"/>
          </a:p>
        </p:txBody>
      </p:sp>
      <p:sp>
        <p:nvSpPr>
          <p:cNvPr id="3" name="Shape 1"/>
          <p:cNvSpPr/>
          <p:nvPr/>
        </p:nvSpPr>
        <p:spPr>
          <a:xfrm>
            <a:off x="658368" y="841248"/>
            <a:ext cx="10863072" cy="0"/>
          </a:xfrm>
          <a:prstGeom prst="line">
            <a:avLst/>
          </a:prstGeom>
          <a:noFill/>
          <a:ln w="10160">
            <a:solidFill>
              <a:srgbClr val="3C4B50"/>
            </a:solidFill>
            <a:prstDash val="solid"/>
          </a:ln>
        </p:spPr>
      </p:sp>
      <p:sp>
        <p:nvSpPr>
          <p:cNvPr id="4" name="Shape 2"/>
          <p:cNvSpPr/>
          <p:nvPr/>
        </p:nvSpPr>
        <p:spPr>
          <a:xfrm>
            <a:off x="685800" y="1243584"/>
            <a:ext cx="914400" cy="4462272"/>
          </a:xfrm>
          <a:prstGeom prst="roundRect">
            <a:avLst>
              <a:gd name="adj" fmla="val 5000"/>
            </a:avLst>
          </a:prstGeom>
          <a:solidFill>
            <a:srgbClr val="3D2A4C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822960" y="1408176"/>
            <a:ext cx="640080" cy="1371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62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JUL</a:t>
            </a:r>
            <a:endParaRPr lang="en-US" sz="620" dirty="0"/>
          </a:p>
        </p:txBody>
      </p:sp>
      <p:sp>
        <p:nvSpPr>
          <p:cNvPr id="6" name="Shape 4"/>
          <p:cNvSpPr/>
          <p:nvPr/>
        </p:nvSpPr>
        <p:spPr>
          <a:xfrm>
            <a:off x="896112" y="5321808"/>
            <a:ext cx="118872" cy="118872"/>
          </a:xfrm>
          <a:prstGeom prst="ellipse">
            <a:avLst/>
          </a:prstGeom>
          <a:solidFill>
            <a:srgbClr val="F0C35A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7" name="Shape 5"/>
          <p:cNvSpPr/>
          <p:nvPr/>
        </p:nvSpPr>
        <p:spPr>
          <a:xfrm>
            <a:off x="1179576" y="5321808"/>
            <a:ext cx="118872" cy="118872"/>
          </a:xfrm>
          <a:prstGeom prst="ellipse">
            <a:avLst/>
          </a:prstGeom>
          <a:solidFill>
            <a:srgbClr val="FFFFFF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8" name="Shape 6"/>
          <p:cNvSpPr/>
          <p:nvPr/>
        </p:nvSpPr>
        <p:spPr>
          <a:xfrm>
            <a:off x="1463040" y="5321808"/>
            <a:ext cx="118872" cy="118872"/>
          </a:xfrm>
          <a:prstGeom prst="ellipse">
            <a:avLst/>
          </a:prstGeom>
          <a:solidFill>
            <a:srgbClr val="FFFFFF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9" name="Shape 7"/>
          <p:cNvSpPr/>
          <p:nvPr/>
        </p:nvSpPr>
        <p:spPr>
          <a:xfrm>
            <a:off x="1673352" y="1243584"/>
            <a:ext cx="914400" cy="4462272"/>
          </a:xfrm>
          <a:prstGeom prst="roundRect">
            <a:avLst>
              <a:gd name="adj" fmla="val 5000"/>
            </a:avLst>
          </a:prstGeom>
          <a:solidFill>
            <a:srgbClr val="FF6F61">
              <a:alpha val="92000"/>
            </a:srgbClr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1810512" y="1408176"/>
            <a:ext cx="640080" cy="1371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62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AUG</a:t>
            </a:r>
            <a:endParaRPr lang="en-US" sz="620" dirty="0"/>
          </a:p>
        </p:txBody>
      </p:sp>
      <p:sp>
        <p:nvSpPr>
          <p:cNvPr id="11" name="Shape 9"/>
          <p:cNvSpPr/>
          <p:nvPr/>
        </p:nvSpPr>
        <p:spPr>
          <a:xfrm>
            <a:off x="1883664" y="5321808"/>
            <a:ext cx="118872" cy="118872"/>
          </a:xfrm>
          <a:prstGeom prst="ellipse">
            <a:avLst/>
          </a:prstGeom>
          <a:solidFill>
            <a:srgbClr val="2E1F3A">
              <a:alpha val="88000"/>
            </a:srgbClr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2167128" y="5321808"/>
            <a:ext cx="118872" cy="118872"/>
          </a:xfrm>
          <a:prstGeom prst="ellipse">
            <a:avLst/>
          </a:prstGeom>
          <a:solidFill>
            <a:srgbClr val="2E1F3A">
              <a:alpha val="88000"/>
            </a:srgbClr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2450592" y="5321808"/>
            <a:ext cx="118872" cy="118872"/>
          </a:xfrm>
          <a:prstGeom prst="ellipse">
            <a:avLst/>
          </a:prstGeom>
          <a:solidFill>
            <a:srgbClr val="FFFFFF">
              <a:alpha val="88000"/>
            </a:srgbClr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4" name="Shape 12"/>
          <p:cNvSpPr/>
          <p:nvPr/>
        </p:nvSpPr>
        <p:spPr>
          <a:xfrm>
            <a:off x="2660904" y="1243584"/>
            <a:ext cx="914400" cy="4462272"/>
          </a:xfrm>
          <a:prstGeom prst="roundRect">
            <a:avLst>
              <a:gd name="adj" fmla="val 5000"/>
            </a:avLst>
          </a:prstGeom>
          <a:solidFill>
            <a:srgbClr val="6FC3A4">
              <a:alpha val="92000"/>
            </a:srgbClr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2798064" y="1408176"/>
            <a:ext cx="640080" cy="1371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62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SEP</a:t>
            </a:r>
            <a:endParaRPr lang="en-US" sz="620" dirty="0"/>
          </a:p>
        </p:txBody>
      </p:sp>
      <p:sp>
        <p:nvSpPr>
          <p:cNvPr id="16" name="Shape 14"/>
          <p:cNvSpPr/>
          <p:nvPr/>
        </p:nvSpPr>
        <p:spPr>
          <a:xfrm>
            <a:off x="2871216" y="5321808"/>
            <a:ext cx="118872" cy="118872"/>
          </a:xfrm>
          <a:prstGeom prst="ellipse">
            <a:avLst/>
          </a:prstGeom>
          <a:solidFill>
            <a:srgbClr val="F0C35A">
              <a:alpha val="88000"/>
            </a:srgbClr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3154680" y="5321808"/>
            <a:ext cx="118872" cy="118872"/>
          </a:xfrm>
          <a:prstGeom prst="ellipse">
            <a:avLst/>
          </a:prstGeom>
          <a:solidFill>
            <a:srgbClr val="F0C35A">
              <a:alpha val="88000"/>
            </a:srgbClr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8" name="Shape 16"/>
          <p:cNvSpPr/>
          <p:nvPr/>
        </p:nvSpPr>
        <p:spPr>
          <a:xfrm>
            <a:off x="3438144" y="5321808"/>
            <a:ext cx="118872" cy="118872"/>
          </a:xfrm>
          <a:prstGeom prst="ellipse">
            <a:avLst/>
          </a:prstGeom>
          <a:solidFill>
            <a:srgbClr val="F0C35A">
              <a:alpha val="88000"/>
            </a:srgbClr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9" name="Shape 17"/>
          <p:cNvSpPr/>
          <p:nvPr/>
        </p:nvSpPr>
        <p:spPr>
          <a:xfrm>
            <a:off x="3648456" y="1243584"/>
            <a:ext cx="914400" cy="4462272"/>
          </a:xfrm>
          <a:prstGeom prst="roundRect">
            <a:avLst>
              <a:gd name="adj" fmla="val 5000"/>
            </a:avLst>
          </a:prstGeom>
          <a:solidFill>
            <a:srgbClr val="3D2A4C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3785616" y="1408176"/>
            <a:ext cx="640080" cy="1371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62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OCT</a:t>
            </a:r>
            <a:endParaRPr lang="en-US" sz="620" dirty="0"/>
          </a:p>
        </p:txBody>
      </p:sp>
      <p:sp>
        <p:nvSpPr>
          <p:cNvPr id="21" name="Shape 19"/>
          <p:cNvSpPr/>
          <p:nvPr/>
        </p:nvSpPr>
        <p:spPr>
          <a:xfrm>
            <a:off x="3858768" y="5321808"/>
            <a:ext cx="118872" cy="118872"/>
          </a:xfrm>
          <a:prstGeom prst="ellipse">
            <a:avLst/>
          </a:prstGeom>
          <a:solidFill>
            <a:srgbClr val="F0C35A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22" name="Shape 20"/>
          <p:cNvSpPr/>
          <p:nvPr/>
        </p:nvSpPr>
        <p:spPr>
          <a:xfrm>
            <a:off x="4142232" y="5321808"/>
            <a:ext cx="118872" cy="118872"/>
          </a:xfrm>
          <a:prstGeom prst="ellipse">
            <a:avLst/>
          </a:prstGeom>
          <a:solidFill>
            <a:srgbClr val="F0C35A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23" name="Shape 21"/>
          <p:cNvSpPr/>
          <p:nvPr/>
        </p:nvSpPr>
        <p:spPr>
          <a:xfrm>
            <a:off x="4425696" y="5321808"/>
            <a:ext cx="118872" cy="118872"/>
          </a:xfrm>
          <a:prstGeom prst="ellipse">
            <a:avLst/>
          </a:prstGeom>
          <a:solidFill>
            <a:srgbClr val="F0C35A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24" name="Text 22"/>
          <p:cNvSpPr/>
          <p:nvPr/>
        </p:nvSpPr>
        <p:spPr>
          <a:xfrm>
            <a:off x="5394960" y="1325880"/>
            <a:ext cx="5989320" cy="120700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750" b="1" dirty="0">
                <a:solidFill>
                  <a:srgbClr val="FFFFFF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Use calendar windows to express intent and uncertainty</a:t>
            </a:r>
            <a:endParaRPr lang="en-US" sz="2750" dirty="0"/>
          </a:p>
        </p:txBody>
      </p:sp>
      <p:sp>
        <p:nvSpPr>
          <p:cNvPr id="25" name="Text 23"/>
          <p:cNvSpPr/>
          <p:nvPr/>
        </p:nvSpPr>
        <p:spPr>
          <a:xfrm>
            <a:off x="5394960" y="2761488"/>
            <a:ext cx="55778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270" dirty="0">
                <a:solidFill>
                  <a:srgbClr val="B8C4C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Organize current, committed, conditional, and exploratory work without false date precision.</a:t>
            </a:r>
            <a:endParaRPr lang="en-US" sz="1270" dirty="0"/>
          </a:p>
        </p:txBody>
      </p:sp>
      <p:sp>
        <p:nvSpPr>
          <p:cNvPr id="26" name="Shape 24"/>
          <p:cNvSpPr/>
          <p:nvPr/>
        </p:nvSpPr>
        <p:spPr>
          <a:xfrm>
            <a:off x="5394960" y="4133088"/>
            <a:ext cx="2267712" cy="1115568"/>
          </a:xfrm>
          <a:prstGeom prst="roundRect">
            <a:avLst>
              <a:gd name="adj" fmla="val 4098"/>
            </a:avLst>
          </a:prstGeom>
          <a:solidFill>
            <a:srgbClr val="253134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27" name="Text 25"/>
          <p:cNvSpPr/>
          <p:nvPr/>
        </p:nvSpPr>
        <p:spPr>
          <a:xfrm>
            <a:off x="5596128" y="4343400"/>
            <a:ext cx="1865376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100" b="1" dirty="0">
                <a:solidFill>
                  <a:srgbClr val="FF6F61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4 windows</a:t>
            </a:r>
            <a:endParaRPr lang="en-US" sz="2100" dirty="0"/>
          </a:p>
        </p:txBody>
      </p:sp>
      <p:sp>
        <p:nvSpPr>
          <p:cNvPr id="28" name="Text 26"/>
          <p:cNvSpPr/>
          <p:nvPr/>
        </p:nvSpPr>
        <p:spPr>
          <a:xfrm>
            <a:off x="5605272" y="4828032"/>
            <a:ext cx="18288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20" dirty="0">
                <a:solidFill>
                  <a:srgbClr val="D7DED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confidence visible</a:t>
            </a:r>
            <a:endParaRPr lang="en-US" sz="720" dirty="0"/>
          </a:p>
        </p:txBody>
      </p:sp>
      <p:sp>
        <p:nvSpPr>
          <p:cNvPr id="29" name="Shape 27"/>
          <p:cNvSpPr/>
          <p:nvPr/>
        </p:nvSpPr>
        <p:spPr>
          <a:xfrm>
            <a:off x="7918704" y="4315968"/>
            <a:ext cx="932688" cy="438912"/>
          </a:xfrm>
          <a:prstGeom prst="roundRect">
            <a:avLst>
              <a:gd name="adj" fmla="val 10417"/>
            </a:avLst>
          </a:prstGeom>
          <a:solidFill>
            <a:srgbClr val="FF6F61"/>
          </a:solidFill>
          <a:ln w="8890">
            <a:solidFill>
              <a:srgbClr val="516066"/>
            </a:solidFill>
            <a:prstDash val="solid"/>
          </a:ln>
        </p:spPr>
      </p:sp>
      <p:sp>
        <p:nvSpPr>
          <p:cNvPr id="30" name="Text 28"/>
          <p:cNvSpPr/>
          <p:nvPr/>
        </p:nvSpPr>
        <p:spPr>
          <a:xfrm>
            <a:off x="7991856" y="4489704"/>
            <a:ext cx="786384" cy="10972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55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INPUT</a:t>
            </a:r>
            <a:endParaRPr lang="en-US" sz="550" dirty="0"/>
          </a:p>
        </p:txBody>
      </p:sp>
      <p:sp>
        <p:nvSpPr>
          <p:cNvPr id="31" name="Shape 29"/>
          <p:cNvSpPr/>
          <p:nvPr/>
        </p:nvSpPr>
        <p:spPr>
          <a:xfrm>
            <a:off x="8997696" y="4315968"/>
            <a:ext cx="932688" cy="438912"/>
          </a:xfrm>
          <a:prstGeom prst="roundRect">
            <a:avLst>
              <a:gd name="adj" fmla="val 10417"/>
            </a:avLst>
          </a:prstGeom>
          <a:solidFill>
            <a:srgbClr val="6FC3A4"/>
          </a:solidFill>
          <a:ln w="8890">
            <a:solidFill>
              <a:srgbClr val="516066"/>
            </a:solidFill>
            <a:prstDash val="solid"/>
          </a:ln>
        </p:spPr>
      </p:sp>
      <p:sp>
        <p:nvSpPr>
          <p:cNvPr id="32" name="Text 30"/>
          <p:cNvSpPr/>
          <p:nvPr/>
        </p:nvSpPr>
        <p:spPr>
          <a:xfrm>
            <a:off x="9070848" y="4489704"/>
            <a:ext cx="786384" cy="10972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55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EVIDENCE</a:t>
            </a:r>
            <a:endParaRPr lang="en-US" sz="550" dirty="0"/>
          </a:p>
        </p:txBody>
      </p:sp>
      <p:sp>
        <p:nvSpPr>
          <p:cNvPr id="33" name="Shape 31"/>
          <p:cNvSpPr/>
          <p:nvPr/>
        </p:nvSpPr>
        <p:spPr>
          <a:xfrm>
            <a:off x="10076688" y="4315968"/>
            <a:ext cx="932688" cy="438912"/>
          </a:xfrm>
          <a:prstGeom prst="roundRect">
            <a:avLst>
              <a:gd name="adj" fmla="val 10417"/>
            </a:avLst>
          </a:prstGeom>
          <a:solidFill>
            <a:srgbClr val="324146"/>
          </a:solidFill>
          <a:ln w="8890">
            <a:solidFill>
              <a:srgbClr val="516066"/>
            </a:solidFill>
            <a:prstDash val="solid"/>
          </a:ln>
        </p:spPr>
      </p:sp>
      <p:sp>
        <p:nvSpPr>
          <p:cNvPr id="34" name="Text 32"/>
          <p:cNvSpPr/>
          <p:nvPr/>
        </p:nvSpPr>
        <p:spPr>
          <a:xfrm>
            <a:off x="10149840" y="4489704"/>
            <a:ext cx="786384" cy="10972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55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DECISION</a:t>
            </a:r>
            <a:endParaRPr lang="en-US" sz="550" dirty="0"/>
          </a:p>
        </p:txBody>
      </p:sp>
      <p:sp>
        <p:nvSpPr>
          <p:cNvPr id="35" name="Text 33"/>
          <p:cNvSpPr/>
          <p:nvPr/>
        </p:nvSpPr>
        <p:spPr>
          <a:xfrm>
            <a:off x="658368" y="6473952"/>
            <a:ext cx="3108960" cy="1554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630" b="1" spc="105" kern="0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FREEAIPPT / ORIGINAL EDITABLE TEMPLATE</a:t>
            </a:r>
            <a:endParaRPr lang="en-US" sz="630" dirty="0"/>
          </a:p>
        </p:txBody>
      </p:sp>
      <p:sp>
        <p:nvSpPr>
          <p:cNvPr id="36" name="Text 34"/>
          <p:cNvSpPr/>
          <p:nvPr/>
        </p:nvSpPr>
        <p:spPr>
          <a:xfrm>
            <a:off x="10972800" y="6437376"/>
            <a:ext cx="502920" cy="17373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buNone/>
            </a:pPr>
            <a:r>
              <a:rPr lang="en-US" sz="75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03</a:t>
            </a:r>
            <a:endParaRPr lang="en-US" sz="75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2E1F3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58368" y="457200"/>
            <a:ext cx="54864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40" b="1" spc="170" kern="0" dirty="0">
                <a:solidFill>
                  <a:srgbClr val="FF6F61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04 / LINKS</a:t>
            </a:r>
            <a:endParaRPr lang="en-US" sz="740" dirty="0"/>
          </a:p>
        </p:txBody>
      </p:sp>
      <p:sp>
        <p:nvSpPr>
          <p:cNvPr id="3" name="Shape 1"/>
          <p:cNvSpPr/>
          <p:nvPr/>
        </p:nvSpPr>
        <p:spPr>
          <a:xfrm>
            <a:off x="658368" y="841248"/>
            <a:ext cx="10863072" cy="0"/>
          </a:xfrm>
          <a:prstGeom prst="line">
            <a:avLst/>
          </a:prstGeom>
          <a:noFill/>
          <a:ln w="10160">
            <a:solidFill>
              <a:srgbClr val="3C4B50"/>
            </a:solidFill>
            <a:prstDash val="solid"/>
          </a:ln>
        </p:spPr>
      </p:sp>
      <p:sp>
        <p:nvSpPr>
          <p:cNvPr id="4" name="Shape 2"/>
          <p:cNvSpPr/>
          <p:nvPr/>
        </p:nvSpPr>
        <p:spPr>
          <a:xfrm>
            <a:off x="7571232" y="1243584"/>
            <a:ext cx="914400" cy="4462272"/>
          </a:xfrm>
          <a:prstGeom prst="roundRect">
            <a:avLst>
              <a:gd name="adj" fmla="val 5000"/>
            </a:avLst>
          </a:prstGeom>
          <a:solidFill>
            <a:srgbClr val="3D2A4C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7708392" y="1408176"/>
            <a:ext cx="640080" cy="1371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62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JUL</a:t>
            </a:r>
            <a:endParaRPr lang="en-US" sz="620" dirty="0"/>
          </a:p>
        </p:txBody>
      </p:sp>
      <p:sp>
        <p:nvSpPr>
          <p:cNvPr id="6" name="Shape 4"/>
          <p:cNvSpPr/>
          <p:nvPr/>
        </p:nvSpPr>
        <p:spPr>
          <a:xfrm>
            <a:off x="7781544" y="5321808"/>
            <a:ext cx="118872" cy="118872"/>
          </a:xfrm>
          <a:prstGeom prst="ellipse">
            <a:avLst/>
          </a:prstGeom>
          <a:solidFill>
            <a:srgbClr val="F0C35A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7" name="Shape 5"/>
          <p:cNvSpPr/>
          <p:nvPr/>
        </p:nvSpPr>
        <p:spPr>
          <a:xfrm>
            <a:off x="8065008" y="5321808"/>
            <a:ext cx="118872" cy="118872"/>
          </a:xfrm>
          <a:prstGeom prst="ellipse">
            <a:avLst/>
          </a:prstGeom>
          <a:solidFill>
            <a:srgbClr val="FFFFFF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8" name="Shape 6"/>
          <p:cNvSpPr/>
          <p:nvPr/>
        </p:nvSpPr>
        <p:spPr>
          <a:xfrm>
            <a:off x="8348472" y="5321808"/>
            <a:ext cx="118872" cy="118872"/>
          </a:xfrm>
          <a:prstGeom prst="ellipse">
            <a:avLst/>
          </a:prstGeom>
          <a:solidFill>
            <a:srgbClr val="FFFFFF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9" name="Shape 7"/>
          <p:cNvSpPr/>
          <p:nvPr/>
        </p:nvSpPr>
        <p:spPr>
          <a:xfrm>
            <a:off x="8558784" y="1243584"/>
            <a:ext cx="914400" cy="4462272"/>
          </a:xfrm>
          <a:prstGeom prst="roundRect">
            <a:avLst>
              <a:gd name="adj" fmla="val 5000"/>
            </a:avLst>
          </a:prstGeom>
          <a:solidFill>
            <a:srgbClr val="FF6F61">
              <a:alpha val="92000"/>
            </a:srgbClr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8695944" y="1408176"/>
            <a:ext cx="640080" cy="1371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62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AUG</a:t>
            </a:r>
            <a:endParaRPr lang="en-US" sz="620" dirty="0"/>
          </a:p>
        </p:txBody>
      </p:sp>
      <p:sp>
        <p:nvSpPr>
          <p:cNvPr id="11" name="Shape 9"/>
          <p:cNvSpPr/>
          <p:nvPr/>
        </p:nvSpPr>
        <p:spPr>
          <a:xfrm>
            <a:off x="8769096" y="5321808"/>
            <a:ext cx="118872" cy="118872"/>
          </a:xfrm>
          <a:prstGeom prst="ellipse">
            <a:avLst/>
          </a:prstGeom>
          <a:solidFill>
            <a:srgbClr val="2E1F3A">
              <a:alpha val="88000"/>
            </a:srgbClr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9052560" y="5321808"/>
            <a:ext cx="118872" cy="118872"/>
          </a:xfrm>
          <a:prstGeom prst="ellipse">
            <a:avLst/>
          </a:prstGeom>
          <a:solidFill>
            <a:srgbClr val="2E1F3A">
              <a:alpha val="88000"/>
            </a:srgbClr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9336024" y="5321808"/>
            <a:ext cx="118872" cy="118872"/>
          </a:xfrm>
          <a:prstGeom prst="ellipse">
            <a:avLst/>
          </a:prstGeom>
          <a:solidFill>
            <a:srgbClr val="FFFFFF">
              <a:alpha val="88000"/>
            </a:srgbClr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4" name="Shape 12"/>
          <p:cNvSpPr/>
          <p:nvPr/>
        </p:nvSpPr>
        <p:spPr>
          <a:xfrm>
            <a:off x="9546336" y="1243584"/>
            <a:ext cx="914400" cy="4462272"/>
          </a:xfrm>
          <a:prstGeom prst="roundRect">
            <a:avLst>
              <a:gd name="adj" fmla="val 5000"/>
            </a:avLst>
          </a:prstGeom>
          <a:solidFill>
            <a:srgbClr val="6FC3A4">
              <a:alpha val="92000"/>
            </a:srgbClr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9683496" y="1408176"/>
            <a:ext cx="640080" cy="1371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62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SEP</a:t>
            </a:r>
            <a:endParaRPr lang="en-US" sz="620" dirty="0"/>
          </a:p>
        </p:txBody>
      </p:sp>
      <p:sp>
        <p:nvSpPr>
          <p:cNvPr id="16" name="Shape 14"/>
          <p:cNvSpPr/>
          <p:nvPr/>
        </p:nvSpPr>
        <p:spPr>
          <a:xfrm>
            <a:off x="9756648" y="5321808"/>
            <a:ext cx="118872" cy="118872"/>
          </a:xfrm>
          <a:prstGeom prst="ellipse">
            <a:avLst/>
          </a:prstGeom>
          <a:solidFill>
            <a:srgbClr val="F0C35A">
              <a:alpha val="88000"/>
            </a:srgbClr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10040112" y="5321808"/>
            <a:ext cx="118872" cy="118872"/>
          </a:xfrm>
          <a:prstGeom prst="ellipse">
            <a:avLst/>
          </a:prstGeom>
          <a:solidFill>
            <a:srgbClr val="F0C35A">
              <a:alpha val="88000"/>
            </a:srgbClr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8" name="Shape 16"/>
          <p:cNvSpPr/>
          <p:nvPr/>
        </p:nvSpPr>
        <p:spPr>
          <a:xfrm>
            <a:off x="10323576" y="5321808"/>
            <a:ext cx="118872" cy="118872"/>
          </a:xfrm>
          <a:prstGeom prst="ellipse">
            <a:avLst/>
          </a:prstGeom>
          <a:solidFill>
            <a:srgbClr val="F0C35A">
              <a:alpha val="88000"/>
            </a:srgbClr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9" name="Shape 17"/>
          <p:cNvSpPr/>
          <p:nvPr/>
        </p:nvSpPr>
        <p:spPr>
          <a:xfrm>
            <a:off x="10533888" y="1243584"/>
            <a:ext cx="914400" cy="4462272"/>
          </a:xfrm>
          <a:prstGeom prst="roundRect">
            <a:avLst>
              <a:gd name="adj" fmla="val 5000"/>
            </a:avLst>
          </a:prstGeom>
          <a:solidFill>
            <a:srgbClr val="3D2A4C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10671048" y="1408176"/>
            <a:ext cx="640080" cy="1371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62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OCT</a:t>
            </a:r>
            <a:endParaRPr lang="en-US" sz="620" dirty="0"/>
          </a:p>
        </p:txBody>
      </p:sp>
      <p:sp>
        <p:nvSpPr>
          <p:cNvPr id="21" name="Shape 19"/>
          <p:cNvSpPr/>
          <p:nvPr/>
        </p:nvSpPr>
        <p:spPr>
          <a:xfrm>
            <a:off x="10744200" y="5321808"/>
            <a:ext cx="118872" cy="118872"/>
          </a:xfrm>
          <a:prstGeom prst="ellipse">
            <a:avLst/>
          </a:prstGeom>
          <a:solidFill>
            <a:srgbClr val="F0C35A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22" name="Shape 20"/>
          <p:cNvSpPr/>
          <p:nvPr/>
        </p:nvSpPr>
        <p:spPr>
          <a:xfrm>
            <a:off x="11027664" y="5321808"/>
            <a:ext cx="118872" cy="118872"/>
          </a:xfrm>
          <a:prstGeom prst="ellipse">
            <a:avLst/>
          </a:prstGeom>
          <a:solidFill>
            <a:srgbClr val="F0C35A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23" name="Shape 21"/>
          <p:cNvSpPr/>
          <p:nvPr/>
        </p:nvSpPr>
        <p:spPr>
          <a:xfrm>
            <a:off x="11311128" y="5321808"/>
            <a:ext cx="118872" cy="118872"/>
          </a:xfrm>
          <a:prstGeom prst="ellipse">
            <a:avLst/>
          </a:prstGeom>
          <a:solidFill>
            <a:srgbClr val="F0C35A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24" name="Text 22"/>
          <p:cNvSpPr/>
          <p:nvPr/>
        </p:nvSpPr>
        <p:spPr>
          <a:xfrm>
            <a:off x="685800" y="1325880"/>
            <a:ext cx="5989320" cy="120700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750" b="1" dirty="0">
                <a:solidFill>
                  <a:srgbClr val="FFFFFF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Every release sits on a chain of owned handoffs</a:t>
            </a:r>
            <a:endParaRPr lang="en-US" sz="2750" dirty="0"/>
          </a:p>
        </p:txBody>
      </p:sp>
      <p:sp>
        <p:nvSpPr>
          <p:cNvPr id="25" name="Text 23"/>
          <p:cNvSpPr/>
          <p:nvPr/>
        </p:nvSpPr>
        <p:spPr>
          <a:xfrm>
            <a:off x="685800" y="2761488"/>
            <a:ext cx="55778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270" dirty="0">
                <a:solidFill>
                  <a:srgbClr val="B8C4C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Map research, design, data, platform, policy, enablement, support, and launch dependencies.</a:t>
            </a:r>
            <a:endParaRPr lang="en-US" sz="1270" dirty="0"/>
          </a:p>
        </p:txBody>
      </p:sp>
      <p:sp>
        <p:nvSpPr>
          <p:cNvPr id="26" name="Shape 24"/>
          <p:cNvSpPr/>
          <p:nvPr/>
        </p:nvSpPr>
        <p:spPr>
          <a:xfrm>
            <a:off x="685800" y="4133088"/>
            <a:ext cx="2267712" cy="1115568"/>
          </a:xfrm>
          <a:prstGeom prst="roundRect">
            <a:avLst>
              <a:gd name="adj" fmla="val 4098"/>
            </a:avLst>
          </a:prstGeom>
          <a:solidFill>
            <a:srgbClr val="253134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27" name="Text 25"/>
          <p:cNvSpPr/>
          <p:nvPr/>
        </p:nvSpPr>
        <p:spPr>
          <a:xfrm>
            <a:off x="886968" y="4343400"/>
            <a:ext cx="1865376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100" b="1" dirty="0">
                <a:solidFill>
                  <a:srgbClr val="FF6F61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8 links</a:t>
            </a:r>
            <a:endParaRPr lang="en-US" sz="2100" dirty="0"/>
          </a:p>
        </p:txBody>
      </p:sp>
      <p:sp>
        <p:nvSpPr>
          <p:cNvPr id="28" name="Text 26"/>
          <p:cNvSpPr/>
          <p:nvPr/>
        </p:nvSpPr>
        <p:spPr>
          <a:xfrm>
            <a:off x="896112" y="4828032"/>
            <a:ext cx="18288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20" dirty="0">
                <a:solidFill>
                  <a:srgbClr val="D7DED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owned handoffs</a:t>
            </a:r>
            <a:endParaRPr lang="en-US" sz="720" dirty="0"/>
          </a:p>
        </p:txBody>
      </p:sp>
      <p:sp>
        <p:nvSpPr>
          <p:cNvPr id="29" name="Shape 27"/>
          <p:cNvSpPr/>
          <p:nvPr/>
        </p:nvSpPr>
        <p:spPr>
          <a:xfrm>
            <a:off x="3209544" y="4315968"/>
            <a:ext cx="932688" cy="438912"/>
          </a:xfrm>
          <a:prstGeom prst="roundRect">
            <a:avLst>
              <a:gd name="adj" fmla="val 10417"/>
            </a:avLst>
          </a:prstGeom>
          <a:solidFill>
            <a:srgbClr val="324146"/>
          </a:solidFill>
          <a:ln w="8890">
            <a:solidFill>
              <a:srgbClr val="516066"/>
            </a:solidFill>
            <a:prstDash val="solid"/>
          </a:ln>
        </p:spPr>
      </p:sp>
      <p:sp>
        <p:nvSpPr>
          <p:cNvPr id="30" name="Text 28"/>
          <p:cNvSpPr/>
          <p:nvPr/>
        </p:nvSpPr>
        <p:spPr>
          <a:xfrm>
            <a:off x="3282696" y="4489704"/>
            <a:ext cx="786384" cy="10972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55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INPUT</a:t>
            </a:r>
            <a:endParaRPr lang="en-US" sz="550" dirty="0"/>
          </a:p>
        </p:txBody>
      </p:sp>
      <p:sp>
        <p:nvSpPr>
          <p:cNvPr id="31" name="Shape 29"/>
          <p:cNvSpPr/>
          <p:nvPr/>
        </p:nvSpPr>
        <p:spPr>
          <a:xfrm>
            <a:off x="4288536" y="4315968"/>
            <a:ext cx="932688" cy="438912"/>
          </a:xfrm>
          <a:prstGeom prst="roundRect">
            <a:avLst>
              <a:gd name="adj" fmla="val 10417"/>
            </a:avLst>
          </a:prstGeom>
          <a:solidFill>
            <a:srgbClr val="FF6F61"/>
          </a:solidFill>
          <a:ln w="8890">
            <a:solidFill>
              <a:srgbClr val="516066"/>
            </a:solidFill>
            <a:prstDash val="solid"/>
          </a:ln>
        </p:spPr>
      </p:sp>
      <p:sp>
        <p:nvSpPr>
          <p:cNvPr id="32" name="Text 30"/>
          <p:cNvSpPr/>
          <p:nvPr/>
        </p:nvSpPr>
        <p:spPr>
          <a:xfrm>
            <a:off x="4361688" y="4489704"/>
            <a:ext cx="786384" cy="10972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55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EVIDENCE</a:t>
            </a:r>
            <a:endParaRPr lang="en-US" sz="550" dirty="0"/>
          </a:p>
        </p:txBody>
      </p:sp>
      <p:sp>
        <p:nvSpPr>
          <p:cNvPr id="33" name="Shape 31"/>
          <p:cNvSpPr/>
          <p:nvPr/>
        </p:nvSpPr>
        <p:spPr>
          <a:xfrm>
            <a:off x="5367528" y="4315968"/>
            <a:ext cx="932688" cy="438912"/>
          </a:xfrm>
          <a:prstGeom prst="roundRect">
            <a:avLst>
              <a:gd name="adj" fmla="val 10417"/>
            </a:avLst>
          </a:prstGeom>
          <a:solidFill>
            <a:srgbClr val="324146"/>
          </a:solidFill>
          <a:ln w="8890">
            <a:solidFill>
              <a:srgbClr val="516066"/>
            </a:solidFill>
            <a:prstDash val="solid"/>
          </a:ln>
        </p:spPr>
      </p:sp>
      <p:sp>
        <p:nvSpPr>
          <p:cNvPr id="34" name="Text 32"/>
          <p:cNvSpPr/>
          <p:nvPr/>
        </p:nvSpPr>
        <p:spPr>
          <a:xfrm>
            <a:off x="5440680" y="4489704"/>
            <a:ext cx="786384" cy="10972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55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DECISION</a:t>
            </a:r>
            <a:endParaRPr lang="en-US" sz="550" dirty="0"/>
          </a:p>
        </p:txBody>
      </p:sp>
      <p:sp>
        <p:nvSpPr>
          <p:cNvPr id="35" name="Text 33"/>
          <p:cNvSpPr/>
          <p:nvPr/>
        </p:nvSpPr>
        <p:spPr>
          <a:xfrm>
            <a:off x="658368" y="6473952"/>
            <a:ext cx="3108960" cy="1554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630" b="1" spc="105" kern="0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FREEAIPPT / ORIGINAL EDITABLE TEMPLATE</a:t>
            </a:r>
            <a:endParaRPr lang="en-US" sz="630" dirty="0"/>
          </a:p>
        </p:txBody>
      </p:sp>
      <p:sp>
        <p:nvSpPr>
          <p:cNvPr id="36" name="Text 34"/>
          <p:cNvSpPr/>
          <p:nvPr/>
        </p:nvSpPr>
        <p:spPr>
          <a:xfrm>
            <a:off x="10972800" y="6437376"/>
            <a:ext cx="502920" cy="17373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buNone/>
            </a:pPr>
            <a:r>
              <a:rPr lang="en-US" sz="75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04</a:t>
            </a:r>
            <a:endParaRPr lang="en-US" sz="75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2E1F3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58368" y="457200"/>
            <a:ext cx="54864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40" b="1" spc="170" kern="0" dirty="0">
                <a:solidFill>
                  <a:srgbClr val="FF6F61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05 / GATES</a:t>
            </a:r>
            <a:endParaRPr lang="en-US" sz="740" dirty="0"/>
          </a:p>
        </p:txBody>
      </p:sp>
      <p:sp>
        <p:nvSpPr>
          <p:cNvPr id="3" name="Shape 1"/>
          <p:cNvSpPr/>
          <p:nvPr/>
        </p:nvSpPr>
        <p:spPr>
          <a:xfrm>
            <a:off x="658368" y="841248"/>
            <a:ext cx="10863072" cy="0"/>
          </a:xfrm>
          <a:prstGeom prst="line">
            <a:avLst/>
          </a:prstGeom>
          <a:noFill/>
          <a:ln w="10160">
            <a:solidFill>
              <a:srgbClr val="3C4B50"/>
            </a:solidFill>
            <a:prstDash val="solid"/>
          </a:ln>
        </p:spPr>
      </p:sp>
      <p:sp>
        <p:nvSpPr>
          <p:cNvPr id="4" name="Shape 2"/>
          <p:cNvSpPr/>
          <p:nvPr/>
        </p:nvSpPr>
        <p:spPr>
          <a:xfrm>
            <a:off x="685800" y="1243584"/>
            <a:ext cx="914400" cy="4462272"/>
          </a:xfrm>
          <a:prstGeom prst="roundRect">
            <a:avLst>
              <a:gd name="adj" fmla="val 5000"/>
            </a:avLst>
          </a:prstGeom>
          <a:solidFill>
            <a:srgbClr val="3D2A4C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822960" y="1408176"/>
            <a:ext cx="640080" cy="1371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62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JUL</a:t>
            </a:r>
            <a:endParaRPr lang="en-US" sz="620" dirty="0"/>
          </a:p>
        </p:txBody>
      </p:sp>
      <p:sp>
        <p:nvSpPr>
          <p:cNvPr id="6" name="Shape 4"/>
          <p:cNvSpPr/>
          <p:nvPr/>
        </p:nvSpPr>
        <p:spPr>
          <a:xfrm>
            <a:off x="896112" y="5321808"/>
            <a:ext cx="118872" cy="118872"/>
          </a:xfrm>
          <a:prstGeom prst="ellipse">
            <a:avLst/>
          </a:prstGeom>
          <a:solidFill>
            <a:srgbClr val="F0C35A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7" name="Shape 5"/>
          <p:cNvSpPr/>
          <p:nvPr/>
        </p:nvSpPr>
        <p:spPr>
          <a:xfrm>
            <a:off x="1179576" y="5321808"/>
            <a:ext cx="118872" cy="118872"/>
          </a:xfrm>
          <a:prstGeom prst="ellipse">
            <a:avLst/>
          </a:prstGeom>
          <a:solidFill>
            <a:srgbClr val="FFFFFF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8" name="Shape 6"/>
          <p:cNvSpPr/>
          <p:nvPr/>
        </p:nvSpPr>
        <p:spPr>
          <a:xfrm>
            <a:off x="1463040" y="5321808"/>
            <a:ext cx="118872" cy="118872"/>
          </a:xfrm>
          <a:prstGeom prst="ellipse">
            <a:avLst/>
          </a:prstGeom>
          <a:solidFill>
            <a:srgbClr val="FFFFFF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9" name="Shape 7"/>
          <p:cNvSpPr/>
          <p:nvPr/>
        </p:nvSpPr>
        <p:spPr>
          <a:xfrm>
            <a:off x="1673352" y="1243584"/>
            <a:ext cx="914400" cy="4462272"/>
          </a:xfrm>
          <a:prstGeom prst="roundRect">
            <a:avLst>
              <a:gd name="adj" fmla="val 5000"/>
            </a:avLst>
          </a:prstGeom>
          <a:solidFill>
            <a:srgbClr val="FF6F61">
              <a:alpha val="92000"/>
            </a:srgbClr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1810512" y="1408176"/>
            <a:ext cx="640080" cy="1371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62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AUG</a:t>
            </a:r>
            <a:endParaRPr lang="en-US" sz="620" dirty="0"/>
          </a:p>
        </p:txBody>
      </p:sp>
      <p:sp>
        <p:nvSpPr>
          <p:cNvPr id="11" name="Shape 9"/>
          <p:cNvSpPr/>
          <p:nvPr/>
        </p:nvSpPr>
        <p:spPr>
          <a:xfrm>
            <a:off x="1883664" y="5321808"/>
            <a:ext cx="118872" cy="118872"/>
          </a:xfrm>
          <a:prstGeom prst="ellipse">
            <a:avLst/>
          </a:prstGeom>
          <a:solidFill>
            <a:srgbClr val="2E1F3A">
              <a:alpha val="88000"/>
            </a:srgbClr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2167128" y="5321808"/>
            <a:ext cx="118872" cy="118872"/>
          </a:xfrm>
          <a:prstGeom prst="ellipse">
            <a:avLst/>
          </a:prstGeom>
          <a:solidFill>
            <a:srgbClr val="2E1F3A">
              <a:alpha val="88000"/>
            </a:srgbClr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2450592" y="5321808"/>
            <a:ext cx="118872" cy="118872"/>
          </a:xfrm>
          <a:prstGeom prst="ellipse">
            <a:avLst/>
          </a:prstGeom>
          <a:solidFill>
            <a:srgbClr val="FFFFFF">
              <a:alpha val="88000"/>
            </a:srgbClr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4" name="Shape 12"/>
          <p:cNvSpPr/>
          <p:nvPr/>
        </p:nvSpPr>
        <p:spPr>
          <a:xfrm>
            <a:off x="2660904" y="1243584"/>
            <a:ext cx="914400" cy="4462272"/>
          </a:xfrm>
          <a:prstGeom prst="roundRect">
            <a:avLst>
              <a:gd name="adj" fmla="val 5000"/>
            </a:avLst>
          </a:prstGeom>
          <a:solidFill>
            <a:srgbClr val="6FC3A4">
              <a:alpha val="92000"/>
            </a:srgbClr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2798064" y="1408176"/>
            <a:ext cx="640080" cy="1371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62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SEP</a:t>
            </a:r>
            <a:endParaRPr lang="en-US" sz="620" dirty="0"/>
          </a:p>
        </p:txBody>
      </p:sp>
      <p:sp>
        <p:nvSpPr>
          <p:cNvPr id="16" name="Shape 14"/>
          <p:cNvSpPr/>
          <p:nvPr/>
        </p:nvSpPr>
        <p:spPr>
          <a:xfrm>
            <a:off x="2871216" y="5321808"/>
            <a:ext cx="118872" cy="118872"/>
          </a:xfrm>
          <a:prstGeom prst="ellipse">
            <a:avLst/>
          </a:prstGeom>
          <a:solidFill>
            <a:srgbClr val="F0C35A">
              <a:alpha val="88000"/>
            </a:srgbClr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3154680" y="5321808"/>
            <a:ext cx="118872" cy="118872"/>
          </a:xfrm>
          <a:prstGeom prst="ellipse">
            <a:avLst/>
          </a:prstGeom>
          <a:solidFill>
            <a:srgbClr val="F0C35A">
              <a:alpha val="88000"/>
            </a:srgbClr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8" name="Shape 16"/>
          <p:cNvSpPr/>
          <p:nvPr/>
        </p:nvSpPr>
        <p:spPr>
          <a:xfrm>
            <a:off x="3438144" y="5321808"/>
            <a:ext cx="118872" cy="118872"/>
          </a:xfrm>
          <a:prstGeom prst="ellipse">
            <a:avLst/>
          </a:prstGeom>
          <a:solidFill>
            <a:srgbClr val="F0C35A">
              <a:alpha val="88000"/>
            </a:srgbClr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9" name="Shape 17"/>
          <p:cNvSpPr/>
          <p:nvPr/>
        </p:nvSpPr>
        <p:spPr>
          <a:xfrm>
            <a:off x="3648456" y="1243584"/>
            <a:ext cx="914400" cy="4462272"/>
          </a:xfrm>
          <a:prstGeom prst="roundRect">
            <a:avLst>
              <a:gd name="adj" fmla="val 5000"/>
            </a:avLst>
          </a:prstGeom>
          <a:solidFill>
            <a:srgbClr val="3D2A4C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3785616" y="1408176"/>
            <a:ext cx="640080" cy="1371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62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OCT</a:t>
            </a:r>
            <a:endParaRPr lang="en-US" sz="620" dirty="0"/>
          </a:p>
        </p:txBody>
      </p:sp>
      <p:sp>
        <p:nvSpPr>
          <p:cNvPr id="21" name="Shape 19"/>
          <p:cNvSpPr/>
          <p:nvPr/>
        </p:nvSpPr>
        <p:spPr>
          <a:xfrm>
            <a:off x="3858768" y="5321808"/>
            <a:ext cx="118872" cy="118872"/>
          </a:xfrm>
          <a:prstGeom prst="ellipse">
            <a:avLst/>
          </a:prstGeom>
          <a:solidFill>
            <a:srgbClr val="F0C35A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22" name="Shape 20"/>
          <p:cNvSpPr/>
          <p:nvPr/>
        </p:nvSpPr>
        <p:spPr>
          <a:xfrm>
            <a:off x="4142232" y="5321808"/>
            <a:ext cx="118872" cy="118872"/>
          </a:xfrm>
          <a:prstGeom prst="ellipse">
            <a:avLst/>
          </a:prstGeom>
          <a:solidFill>
            <a:srgbClr val="F0C35A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23" name="Shape 21"/>
          <p:cNvSpPr/>
          <p:nvPr/>
        </p:nvSpPr>
        <p:spPr>
          <a:xfrm>
            <a:off x="4425696" y="5321808"/>
            <a:ext cx="118872" cy="118872"/>
          </a:xfrm>
          <a:prstGeom prst="ellipse">
            <a:avLst/>
          </a:prstGeom>
          <a:solidFill>
            <a:srgbClr val="F0C35A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24" name="Text 22"/>
          <p:cNvSpPr/>
          <p:nvPr/>
        </p:nvSpPr>
        <p:spPr>
          <a:xfrm>
            <a:off x="5394960" y="1325880"/>
            <a:ext cx="5989320" cy="120700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750" b="1" dirty="0">
                <a:solidFill>
                  <a:srgbClr val="FFFFFF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Decisions happen when evidence clears a threshold</a:t>
            </a:r>
            <a:endParaRPr lang="en-US" sz="2750" dirty="0"/>
          </a:p>
        </p:txBody>
      </p:sp>
      <p:sp>
        <p:nvSpPr>
          <p:cNvPr id="25" name="Text 23"/>
          <p:cNvSpPr/>
          <p:nvPr/>
        </p:nvSpPr>
        <p:spPr>
          <a:xfrm>
            <a:off x="5394960" y="2761488"/>
            <a:ext cx="55778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270" dirty="0">
                <a:solidFill>
                  <a:srgbClr val="B8C4C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Define discovery, design, build, evaluate, ready, release, expand, and retire gates.</a:t>
            </a:r>
            <a:endParaRPr lang="en-US" sz="1270" dirty="0"/>
          </a:p>
        </p:txBody>
      </p:sp>
      <p:sp>
        <p:nvSpPr>
          <p:cNvPr id="26" name="Shape 24"/>
          <p:cNvSpPr/>
          <p:nvPr/>
        </p:nvSpPr>
        <p:spPr>
          <a:xfrm>
            <a:off x="5394960" y="4133088"/>
            <a:ext cx="2267712" cy="1115568"/>
          </a:xfrm>
          <a:prstGeom prst="roundRect">
            <a:avLst>
              <a:gd name="adj" fmla="val 4098"/>
            </a:avLst>
          </a:prstGeom>
          <a:solidFill>
            <a:srgbClr val="253134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27" name="Text 25"/>
          <p:cNvSpPr/>
          <p:nvPr/>
        </p:nvSpPr>
        <p:spPr>
          <a:xfrm>
            <a:off x="5596128" y="4343400"/>
            <a:ext cx="1865376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100" b="1" dirty="0">
                <a:solidFill>
                  <a:srgbClr val="FF6F61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8 gates</a:t>
            </a:r>
            <a:endParaRPr lang="en-US" sz="2100" dirty="0"/>
          </a:p>
        </p:txBody>
      </p:sp>
      <p:sp>
        <p:nvSpPr>
          <p:cNvPr id="28" name="Text 26"/>
          <p:cNvSpPr/>
          <p:nvPr/>
        </p:nvSpPr>
        <p:spPr>
          <a:xfrm>
            <a:off x="5605272" y="4828032"/>
            <a:ext cx="18288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20" dirty="0">
                <a:solidFill>
                  <a:srgbClr val="D7DED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evidence led</a:t>
            </a:r>
            <a:endParaRPr lang="en-US" sz="720" dirty="0"/>
          </a:p>
        </p:txBody>
      </p:sp>
      <p:sp>
        <p:nvSpPr>
          <p:cNvPr id="29" name="Shape 27"/>
          <p:cNvSpPr/>
          <p:nvPr/>
        </p:nvSpPr>
        <p:spPr>
          <a:xfrm>
            <a:off x="7918704" y="4315968"/>
            <a:ext cx="932688" cy="438912"/>
          </a:xfrm>
          <a:prstGeom prst="roundRect">
            <a:avLst>
              <a:gd name="adj" fmla="val 10417"/>
            </a:avLst>
          </a:prstGeom>
          <a:solidFill>
            <a:srgbClr val="324146"/>
          </a:solidFill>
          <a:ln w="8890">
            <a:solidFill>
              <a:srgbClr val="516066"/>
            </a:solidFill>
            <a:prstDash val="solid"/>
          </a:ln>
        </p:spPr>
      </p:sp>
      <p:sp>
        <p:nvSpPr>
          <p:cNvPr id="30" name="Text 28"/>
          <p:cNvSpPr/>
          <p:nvPr/>
        </p:nvSpPr>
        <p:spPr>
          <a:xfrm>
            <a:off x="7991856" y="4489704"/>
            <a:ext cx="786384" cy="10972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55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INPUT</a:t>
            </a:r>
            <a:endParaRPr lang="en-US" sz="550" dirty="0"/>
          </a:p>
        </p:txBody>
      </p:sp>
      <p:sp>
        <p:nvSpPr>
          <p:cNvPr id="31" name="Shape 29"/>
          <p:cNvSpPr/>
          <p:nvPr/>
        </p:nvSpPr>
        <p:spPr>
          <a:xfrm>
            <a:off x="8997696" y="4315968"/>
            <a:ext cx="932688" cy="438912"/>
          </a:xfrm>
          <a:prstGeom prst="roundRect">
            <a:avLst>
              <a:gd name="adj" fmla="val 10417"/>
            </a:avLst>
          </a:prstGeom>
          <a:solidFill>
            <a:srgbClr val="6FC3A4"/>
          </a:solidFill>
          <a:ln w="8890">
            <a:solidFill>
              <a:srgbClr val="516066"/>
            </a:solidFill>
            <a:prstDash val="solid"/>
          </a:ln>
        </p:spPr>
      </p:sp>
      <p:sp>
        <p:nvSpPr>
          <p:cNvPr id="32" name="Text 30"/>
          <p:cNvSpPr/>
          <p:nvPr/>
        </p:nvSpPr>
        <p:spPr>
          <a:xfrm>
            <a:off x="9070848" y="4489704"/>
            <a:ext cx="786384" cy="10972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55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EVIDENCE</a:t>
            </a:r>
            <a:endParaRPr lang="en-US" sz="550" dirty="0"/>
          </a:p>
        </p:txBody>
      </p:sp>
      <p:sp>
        <p:nvSpPr>
          <p:cNvPr id="33" name="Shape 31"/>
          <p:cNvSpPr/>
          <p:nvPr/>
        </p:nvSpPr>
        <p:spPr>
          <a:xfrm>
            <a:off x="10076688" y="4315968"/>
            <a:ext cx="932688" cy="438912"/>
          </a:xfrm>
          <a:prstGeom prst="roundRect">
            <a:avLst>
              <a:gd name="adj" fmla="val 10417"/>
            </a:avLst>
          </a:prstGeom>
          <a:solidFill>
            <a:srgbClr val="FF6F61"/>
          </a:solidFill>
          <a:ln w="8890">
            <a:solidFill>
              <a:srgbClr val="516066"/>
            </a:solidFill>
            <a:prstDash val="solid"/>
          </a:ln>
        </p:spPr>
      </p:sp>
      <p:sp>
        <p:nvSpPr>
          <p:cNvPr id="34" name="Text 32"/>
          <p:cNvSpPr/>
          <p:nvPr/>
        </p:nvSpPr>
        <p:spPr>
          <a:xfrm>
            <a:off x="10149840" y="4489704"/>
            <a:ext cx="786384" cy="10972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55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DECISION</a:t>
            </a:r>
            <a:endParaRPr lang="en-US" sz="550" dirty="0"/>
          </a:p>
        </p:txBody>
      </p:sp>
      <p:sp>
        <p:nvSpPr>
          <p:cNvPr id="35" name="Text 33"/>
          <p:cNvSpPr/>
          <p:nvPr/>
        </p:nvSpPr>
        <p:spPr>
          <a:xfrm>
            <a:off x="658368" y="6473952"/>
            <a:ext cx="3108960" cy="1554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630" b="1" spc="105" kern="0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FREEAIPPT / ORIGINAL EDITABLE TEMPLATE</a:t>
            </a:r>
            <a:endParaRPr lang="en-US" sz="630" dirty="0"/>
          </a:p>
        </p:txBody>
      </p:sp>
      <p:sp>
        <p:nvSpPr>
          <p:cNvPr id="36" name="Text 34"/>
          <p:cNvSpPr/>
          <p:nvPr/>
        </p:nvSpPr>
        <p:spPr>
          <a:xfrm>
            <a:off x="10972800" y="6437376"/>
            <a:ext cx="502920" cy="17373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buNone/>
            </a:pPr>
            <a:r>
              <a:rPr lang="en-US" sz="75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05</a:t>
            </a:r>
            <a:endParaRPr lang="en-US" sz="75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2E1F3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58368" y="457200"/>
            <a:ext cx="54864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40" b="1" spc="170" kern="0" dirty="0">
                <a:solidFill>
                  <a:srgbClr val="FF6F61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06 / CRITERIA</a:t>
            </a:r>
            <a:endParaRPr lang="en-US" sz="740" dirty="0"/>
          </a:p>
        </p:txBody>
      </p:sp>
      <p:sp>
        <p:nvSpPr>
          <p:cNvPr id="3" name="Shape 1"/>
          <p:cNvSpPr/>
          <p:nvPr/>
        </p:nvSpPr>
        <p:spPr>
          <a:xfrm>
            <a:off x="658368" y="841248"/>
            <a:ext cx="10863072" cy="0"/>
          </a:xfrm>
          <a:prstGeom prst="line">
            <a:avLst/>
          </a:prstGeom>
          <a:noFill/>
          <a:ln w="10160">
            <a:solidFill>
              <a:srgbClr val="3C4B50"/>
            </a:solidFill>
            <a:prstDash val="solid"/>
          </a:ln>
        </p:spPr>
      </p:sp>
      <p:sp>
        <p:nvSpPr>
          <p:cNvPr id="4" name="Shape 2"/>
          <p:cNvSpPr/>
          <p:nvPr/>
        </p:nvSpPr>
        <p:spPr>
          <a:xfrm>
            <a:off x="7571232" y="1243584"/>
            <a:ext cx="914400" cy="4462272"/>
          </a:xfrm>
          <a:prstGeom prst="roundRect">
            <a:avLst>
              <a:gd name="adj" fmla="val 5000"/>
            </a:avLst>
          </a:prstGeom>
          <a:solidFill>
            <a:srgbClr val="3D2A4C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7708392" y="1408176"/>
            <a:ext cx="640080" cy="1371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62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JUL</a:t>
            </a:r>
            <a:endParaRPr lang="en-US" sz="620" dirty="0"/>
          </a:p>
        </p:txBody>
      </p:sp>
      <p:sp>
        <p:nvSpPr>
          <p:cNvPr id="6" name="Shape 4"/>
          <p:cNvSpPr/>
          <p:nvPr/>
        </p:nvSpPr>
        <p:spPr>
          <a:xfrm>
            <a:off x="7781544" y="5321808"/>
            <a:ext cx="118872" cy="118872"/>
          </a:xfrm>
          <a:prstGeom prst="ellipse">
            <a:avLst/>
          </a:prstGeom>
          <a:solidFill>
            <a:srgbClr val="F0C35A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7" name="Shape 5"/>
          <p:cNvSpPr/>
          <p:nvPr/>
        </p:nvSpPr>
        <p:spPr>
          <a:xfrm>
            <a:off x="8065008" y="5321808"/>
            <a:ext cx="118872" cy="118872"/>
          </a:xfrm>
          <a:prstGeom prst="ellipse">
            <a:avLst/>
          </a:prstGeom>
          <a:solidFill>
            <a:srgbClr val="FFFFFF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8" name="Shape 6"/>
          <p:cNvSpPr/>
          <p:nvPr/>
        </p:nvSpPr>
        <p:spPr>
          <a:xfrm>
            <a:off x="8348472" y="5321808"/>
            <a:ext cx="118872" cy="118872"/>
          </a:xfrm>
          <a:prstGeom prst="ellipse">
            <a:avLst/>
          </a:prstGeom>
          <a:solidFill>
            <a:srgbClr val="FFFFFF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9" name="Shape 7"/>
          <p:cNvSpPr/>
          <p:nvPr/>
        </p:nvSpPr>
        <p:spPr>
          <a:xfrm>
            <a:off x="8558784" y="1243584"/>
            <a:ext cx="914400" cy="4462272"/>
          </a:xfrm>
          <a:prstGeom prst="roundRect">
            <a:avLst>
              <a:gd name="adj" fmla="val 5000"/>
            </a:avLst>
          </a:prstGeom>
          <a:solidFill>
            <a:srgbClr val="FF6F61">
              <a:alpha val="92000"/>
            </a:srgbClr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8695944" y="1408176"/>
            <a:ext cx="640080" cy="1371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62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AUG</a:t>
            </a:r>
            <a:endParaRPr lang="en-US" sz="620" dirty="0"/>
          </a:p>
        </p:txBody>
      </p:sp>
      <p:sp>
        <p:nvSpPr>
          <p:cNvPr id="11" name="Shape 9"/>
          <p:cNvSpPr/>
          <p:nvPr/>
        </p:nvSpPr>
        <p:spPr>
          <a:xfrm>
            <a:off x="8769096" y="5321808"/>
            <a:ext cx="118872" cy="118872"/>
          </a:xfrm>
          <a:prstGeom prst="ellipse">
            <a:avLst/>
          </a:prstGeom>
          <a:solidFill>
            <a:srgbClr val="2E1F3A">
              <a:alpha val="88000"/>
            </a:srgbClr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9052560" y="5321808"/>
            <a:ext cx="118872" cy="118872"/>
          </a:xfrm>
          <a:prstGeom prst="ellipse">
            <a:avLst/>
          </a:prstGeom>
          <a:solidFill>
            <a:srgbClr val="2E1F3A">
              <a:alpha val="88000"/>
            </a:srgbClr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9336024" y="5321808"/>
            <a:ext cx="118872" cy="118872"/>
          </a:xfrm>
          <a:prstGeom prst="ellipse">
            <a:avLst/>
          </a:prstGeom>
          <a:solidFill>
            <a:srgbClr val="FFFFFF">
              <a:alpha val="88000"/>
            </a:srgbClr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4" name="Shape 12"/>
          <p:cNvSpPr/>
          <p:nvPr/>
        </p:nvSpPr>
        <p:spPr>
          <a:xfrm>
            <a:off x="9546336" y="1243584"/>
            <a:ext cx="914400" cy="4462272"/>
          </a:xfrm>
          <a:prstGeom prst="roundRect">
            <a:avLst>
              <a:gd name="adj" fmla="val 5000"/>
            </a:avLst>
          </a:prstGeom>
          <a:solidFill>
            <a:srgbClr val="6FC3A4">
              <a:alpha val="92000"/>
            </a:srgbClr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9683496" y="1408176"/>
            <a:ext cx="640080" cy="1371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62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SEP</a:t>
            </a:r>
            <a:endParaRPr lang="en-US" sz="620" dirty="0"/>
          </a:p>
        </p:txBody>
      </p:sp>
      <p:sp>
        <p:nvSpPr>
          <p:cNvPr id="16" name="Shape 14"/>
          <p:cNvSpPr/>
          <p:nvPr/>
        </p:nvSpPr>
        <p:spPr>
          <a:xfrm>
            <a:off x="9756648" y="5321808"/>
            <a:ext cx="118872" cy="118872"/>
          </a:xfrm>
          <a:prstGeom prst="ellipse">
            <a:avLst/>
          </a:prstGeom>
          <a:solidFill>
            <a:srgbClr val="F0C35A">
              <a:alpha val="88000"/>
            </a:srgbClr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10040112" y="5321808"/>
            <a:ext cx="118872" cy="118872"/>
          </a:xfrm>
          <a:prstGeom prst="ellipse">
            <a:avLst/>
          </a:prstGeom>
          <a:solidFill>
            <a:srgbClr val="F0C35A">
              <a:alpha val="88000"/>
            </a:srgbClr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8" name="Shape 16"/>
          <p:cNvSpPr/>
          <p:nvPr/>
        </p:nvSpPr>
        <p:spPr>
          <a:xfrm>
            <a:off x="10323576" y="5321808"/>
            <a:ext cx="118872" cy="118872"/>
          </a:xfrm>
          <a:prstGeom prst="ellipse">
            <a:avLst/>
          </a:prstGeom>
          <a:solidFill>
            <a:srgbClr val="F0C35A">
              <a:alpha val="88000"/>
            </a:srgbClr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9" name="Shape 17"/>
          <p:cNvSpPr/>
          <p:nvPr/>
        </p:nvSpPr>
        <p:spPr>
          <a:xfrm>
            <a:off x="10533888" y="1243584"/>
            <a:ext cx="914400" cy="4462272"/>
          </a:xfrm>
          <a:prstGeom prst="roundRect">
            <a:avLst>
              <a:gd name="adj" fmla="val 5000"/>
            </a:avLst>
          </a:prstGeom>
          <a:solidFill>
            <a:srgbClr val="3D2A4C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10671048" y="1408176"/>
            <a:ext cx="640080" cy="1371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62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OCT</a:t>
            </a:r>
            <a:endParaRPr lang="en-US" sz="620" dirty="0"/>
          </a:p>
        </p:txBody>
      </p:sp>
      <p:sp>
        <p:nvSpPr>
          <p:cNvPr id="21" name="Shape 19"/>
          <p:cNvSpPr/>
          <p:nvPr/>
        </p:nvSpPr>
        <p:spPr>
          <a:xfrm>
            <a:off x="10744200" y="5321808"/>
            <a:ext cx="118872" cy="118872"/>
          </a:xfrm>
          <a:prstGeom prst="ellipse">
            <a:avLst/>
          </a:prstGeom>
          <a:solidFill>
            <a:srgbClr val="F0C35A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22" name="Shape 20"/>
          <p:cNvSpPr/>
          <p:nvPr/>
        </p:nvSpPr>
        <p:spPr>
          <a:xfrm>
            <a:off x="11027664" y="5321808"/>
            <a:ext cx="118872" cy="118872"/>
          </a:xfrm>
          <a:prstGeom prst="ellipse">
            <a:avLst/>
          </a:prstGeom>
          <a:solidFill>
            <a:srgbClr val="F0C35A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23" name="Shape 21"/>
          <p:cNvSpPr/>
          <p:nvPr/>
        </p:nvSpPr>
        <p:spPr>
          <a:xfrm>
            <a:off x="11311128" y="5321808"/>
            <a:ext cx="118872" cy="118872"/>
          </a:xfrm>
          <a:prstGeom prst="ellipse">
            <a:avLst/>
          </a:prstGeom>
          <a:solidFill>
            <a:srgbClr val="F0C35A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24" name="Text 22"/>
          <p:cNvSpPr/>
          <p:nvPr/>
        </p:nvSpPr>
        <p:spPr>
          <a:xfrm>
            <a:off x="685800" y="1325880"/>
            <a:ext cx="5989320" cy="120700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750" b="1" dirty="0">
                <a:solidFill>
                  <a:srgbClr val="FFFFFF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Release readiness is more than feature completion</a:t>
            </a:r>
            <a:endParaRPr lang="en-US" sz="2750" dirty="0"/>
          </a:p>
        </p:txBody>
      </p:sp>
      <p:sp>
        <p:nvSpPr>
          <p:cNvPr id="25" name="Text 23"/>
          <p:cNvSpPr/>
          <p:nvPr/>
        </p:nvSpPr>
        <p:spPr>
          <a:xfrm>
            <a:off x="685800" y="2761488"/>
            <a:ext cx="55778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270" dirty="0">
                <a:solidFill>
                  <a:srgbClr val="B8C4C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Check value, usability, quality, reliability, privacy, support, rollback, and communication.</a:t>
            </a:r>
            <a:endParaRPr lang="en-US" sz="1270" dirty="0"/>
          </a:p>
        </p:txBody>
      </p:sp>
      <p:sp>
        <p:nvSpPr>
          <p:cNvPr id="26" name="Shape 24"/>
          <p:cNvSpPr/>
          <p:nvPr/>
        </p:nvSpPr>
        <p:spPr>
          <a:xfrm>
            <a:off x="685800" y="4133088"/>
            <a:ext cx="2267712" cy="1115568"/>
          </a:xfrm>
          <a:prstGeom prst="roundRect">
            <a:avLst>
              <a:gd name="adj" fmla="val 4098"/>
            </a:avLst>
          </a:prstGeom>
          <a:solidFill>
            <a:srgbClr val="253134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27" name="Text 25"/>
          <p:cNvSpPr/>
          <p:nvPr/>
        </p:nvSpPr>
        <p:spPr>
          <a:xfrm>
            <a:off x="886968" y="4343400"/>
            <a:ext cx="1865376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100" b="1" dirty="0">
                <a:solidFill>
                  <a:srgbClr val="FF6F61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8 checks</a:t>
            </a:r>
            <a:endParaRPr lang="en-US" sz="2100" dirty="0"/>
          </a:p>
        </p:txBody>
      </p:sp>
      <p:sp>
        <p:nvSpPr>
          <p:cNvPr id="28" name="Text 26"/>
          <p:cNvSpPr/>
          <p:nvPr/>
        </p:nvSpPr>
        <p:spPr>
          <a:xfrm>
            <a:off x="896112" y="4828032"/>
            <a:ext cx="18288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20" dirty="0">
                <a:solidFill>
                  <a:srgbClr val="D7DED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before release</a:t>
            </a:r>
            <a:endParaRPr lang="en-US" sz="720" dirty="0"/>
          </a:p>
        </p:txBody>
      </p:sp>
      <p:sp>
        <p:nvSpPr>
          <p:cNvPr id="29" name="Shape 27"/>
          <p:cNvSpPr/>
          <p:nvPr/>
        </p:nvSpPr>
        <p:spPr>
          <a:xfrm>
            <a:off x="3209544" y="4315968"/>
            <a:ext cx="932688" cy="438912"/>
          </a:xfrm>
          <a:prstGeom prst="roundRect">
            <a:avLst>
              <a:gd name="adj" fmla="val 10417"/>
            </a:avLst>
          </a:prstGeom>
          <a:solidFill>
            <a:srgbClr val="FF6F61"/>
          </a:solidFill>
          <a:ln w="8890">
            <a:solidFill>
              <a:srgbClr val="516066"/>
            </a:solidFill>
            <a:prstDash val="solid"/>
          </a:ln>
        </p:spPr>
      </p:sp>
      <p:sp>
        <p:nvSpPr>
          <p:cNvPr id="30" name="Text 28"/>
          <p:cNvSpPr/>
          <p:nvPr/>
        </p:nvSpPr>
        <p:spPr>
          <a:xfrm>
            <a:off x="3282696" y="4489704"/>
            <a:ext cx="786384" cy="10972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55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INPUT</a:t>
            </a:r>
            <a:endParaRPr lang="en-US" sz="550" dirty="0"/>
          </a:p>
        </p:txBody>
      </p:sp>
      <p:sp>
        <p:nvSpPr>
          <p:cNvPr id="31" name="Shape 29"/>
          <p:cNvSpPr/>
          <p:nvPr/>
        </p:nvSpPr>
        <p:spPr>
          <a:xfrm>
            <a:off x="4288536" y="4315968"/>
            <a:ext cx="932688" cy="438912"/>
          </a:xfrm>
          <a:prstGeom prst="roundRect">
            <a:avLst>
              <a:gd name="adj" fmla="val 10417"/>
            </a:avLst>
          </a:prstGeom>
          <a:solidFill>
            <a:srgbClr val="6FC3A4"/>
          </a:solidFill>
          <a:ln w="8890">
            <a:solidFill>
              <a:srgbClr val="516066"/>
            </a:solidFill>
            <a:prstDash val="solid"/>
          </a:ln>
        </p:spPr>
      </p:sp>
      <p:sp>
        <p:nvSpPr>
          <p:cNvPr id="32" name="Text 30"/>
          <p:cNvSpPr/>
          <p:nvPr/>
        </p:nvSpPr>
        <p:spPr>
          <a:xfrm>
            <a:off x="4361688" y="4489704"/>
            <a:ext cx="786384" cy="10972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55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EVIDENCE</a:t>
            </a:r>
            <a:endParaRPr lang="en-US" sz="550" dirty="0"/>
          </a:p>
        </p:txBody>
      </p:sp>
      <p:sp>
        <p:nvSpPr>
          <p:cNvPr id="33" name="Shape 31"/>
          <p:cNvSpPr/>
          <p:nvPr/>
        </p:nvSpPr>
        <p:spPr>
          <a:xfrm>
            <a:off x="5367528" y="4315968"/>
            <a:ext cx="932688" cy="438912"/>
          </a:xfrm>
          <a:prstGeom prst="roundRect">
            <a:avLst>
              <a:gd name="adj" fmla="val 10417"/>
            </a:avLst>
          </a:prstGeom>
          <a:solidFill>
            <a:srgbClr val="324146"/>
          </a:solidFill>
          <a:ln w="8890">
            <a:solidFill>
              <a:srgbClr val="516066"/>
            </a:solidFill>
            <a:prstDash val="solid"/>
          </a:ln>
        </p:spPr>
      </p:sp>
      <p:sp>
        <p:nvSpPr>
          <p:cNvPr id="34" name="Text 32"/>
          <p:cNvSpPr/>
          <p:nvPr/>
        </p:nvSpPr>
        <p:spPr>
          <a:xfrm>
            <a:off x="5440680" y="4489704"/>
            <a:ext cx="786384" cy="10972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55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DECISION</a:t>
            </a:r>
            <a:endParaRPr lang="en-US" sz="550" dirty="0"/>
          </a:p>
        </p:txBody>
      </p:sp>
      <p:sp>
        <p:nvSpPr>
          <p:cNvPr id="35" name="Text 33"/>
          <p:cNvSpPr/>
          <p:nvPr/>
        </p:nvSpPr>
        <p:spPr>
          <a:xfrm>
            <a:off x="658368" y="6473952"/>
            <a:ext cx="3108960" cy="1554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630" b="1" spc="105" kern="0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FREEAIPPT / ORIGINAL EDITABLE TEMPLATE</a:t>
            </a:r>
            <a:endParaRPr lang="en-US" sz="630" dirty="0"/>
          </a:p>
        </p:txBody>
      </p:sp>
      <p:sp>
        <p:nvSpPr>
          <p:cNvPr id="36" name="Text 34"/>
          <p:cNvSpPr/>
          <p:nvPr/>
        </p:nvSpPr>
        <p:spPr>
          <a:xfrm>
            <a:off x="10972800" y="6437376"/>
            <a:ext cx="502920" cy="17373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buNone/>
            </a:pPr>
            <a:r>
              <a:rPr lang="en-US" sz="75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06</a:t>
            </a:r>
            <a:endParaRPr lang="en-US" sz="75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2E1F3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58368" y="457200"/>
            <a:ext cx="54864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40" b="1" spc="170" kern="0" dirty="0">
                <a:solidFill>
                  <a:srgbClr val="FF6F61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07 / REVIEW</a:t>
            </a:r>
            <a:endParaRPr lang="en-US" sz="740" dirty="0"/>
          </a:p>
        </p:txBody>
      </p:sp>
      <p:sp>
        <p:nvSpPr>
          <p:cNvPr id="3" name="Shape 1"/>
          <p:cNvSpPr/>
          <p:nvPr/>
        </p:nvSpPr>
        <p:spPr>
          <a:xfrm>
            <a:off x="658368" y="841248"/>
            <a:ext cx="10863072" cy="0"/>
          </a:xfrm>
          <a:prstGeom prst="line">
            <a:avLst/>
          </a:prstGeom>
          <a:noFill/>
          <a:ln w="10160">
            <a:solidFill>
              <a:srgbClr val="3C4B50"/>
            </a:solidFill>
            <a:prstDash val="solid"/>
          </a:ln>
        </p:spPr>
      </p:sp>
      <p:sp>
        <p:nvSpPr>
          <p:cNvPr id="4" name="Shape 2"/>
          <p:cNvSpPr/>
          <p:nvPr/>
        </p:nvSpPr>
        <p:spPr>
          <a:xfrm>
            <a:off x="685800" y="1243584"/>
            <a:ext cx="914400" cy="4462272"/>
          </a:xfrm>
          <a:prstGeom prst="roundRect">
            <a:avLst>
              <a:gd name="adj" fmla="val 5000"/>
            </a:avLst>
          </a:prstGeom>
          <a:solidFill>
            <a:srgbClr val="3D2A4C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822960" y="1408176"/>
            <a:ext cx="640080" cy="1371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62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JUL</a:t>
            </a:r>
            <a:endParaRPr lang="en-US" sz="620" dirty="0"/>
          </a:p>
        </p:txBody>
      </p:sp>
      <p:sp>
        <p:nvSpPr>
          <p:cNvPr id="6" name="Shape 4"/>
          <p:cNvSpPr/>
          <p:nvPr/>
        </p:nvSpPr>
        <p:spPr>
          <a:xfrm>
            <a:off x="896112" y="5321808"/>
            <a:ext cx="118872" cy="118872"/>
          </a:xfrm>
          <a:prstGeom prst="ellipse">
            <a:avLst/>
          </a:prstGeom>
          <a:solidFill>
            <a:srgbClr val="F0C35A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7" name="Shape 5"/>
          <p:cNvSpPr/>
          <p:nvPr/>
        </p:nvSpPr>
        <p:spPr>
          <a:xfrm>
            <a:off x="1179576" y="5321808"/>
            <a:ext cx="118872" cy="118872"/>
          </a:xfrm>
          <a:prstGeom prst="ellipse">
            <a:avLst/>
          </a:prstGeom>
          <a:solidFill>
            <a:srgbClr val="FFFFFF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8" name="Shape 6"/>
          <p:cNvSpPr/>
          <p:nvPr/>
        </p:nvSpPr>
        <p:spPr>
          <a:xfrm>
            <a:off x="1463040" y="5321808"/>
            <a:ext cx="118872" cy="118872"/>
          </a:xfrm>
          <a:prstGeom prst="ellipse">
            <a:avLst/>
          </a:prstGeom>
          <a:solidFill>
            <a:srgbClr val="FFFFFF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9" name="Shape 7"/>
          <p:cNvSpPr/>
          <p:nvPr/>
        </p:nvSpPr>
        <p:spPr>
          <a:xfrm>
            <a:off x="1673352" y="1243584"/>
            <a:ext cx="914400" cy="4462272"/>
          </a:xfrm>
          <a:prstGeom prst="roundRect">
            <a:avLst>
              <a:gd name="adj" fmla="val 5000"/>
            </a:avLst>
          </a:prstGeom>
          <a:solidFill>
            <a:srgbClr val="FF6F61">
              <a:alpha val="92000"/>
            </a:srgbClr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1810512" y="1408176"/>
            <a:ext cx="640080" cy="1371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62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AUG</a:t>
            </a:r>
            <a:endParaRPr lang="en-US" sz="620" dirty="0"/>
          </a:p>
        </p:txBody>
      </p:sp>
      <p:sp>
        <p:nvSpPr>
          <p:cNvPr id="11" name="Shape 9"/>
          <p:cNvSpPr/>
          <p:nvPr/>
        </p:nvSpPr>
        <p:spPr>
          <a:xfrm>
            <a:off x="1883664" y="5321808"/>
            <a:ext cx="118872" cy="118872"/>
          </a:xfrm>
          <a:prstGeom prst="ellipse">
            <a:avLst/>
          </a:prstGeom>
          <a:solidFill>
            <a:srgbClr val="2E1F3A">
              <a:alpha val="88000"/>
            </a:srgbClr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2167128" y="5321808"/>
            <a:ext cx="118872" cy="118872"/>
          </a:xfrm>
          <a:prstGeom prst="ellipse">
            <a:avLst/>
          </a:prstGeom>
          <a:solidFill>
            <a:srgbClr val="2E1F3A">
              <a:alpha val="88000"/>
            </a:srgbClr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2450592" y="5321808"/>
            <a:ext cx="118872" cy="118872"/>
          </a:xfrm>
          <a:prstGeom prst="ellipse">
            <a:avLst/>
          </a:prstGeom>
          <a:solidFill>
            <a:srgbClr val="FFFFFF">
              <a:alpha val="88000"/>
            </a:srgbClr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4" name="Shape 12"/>
          <p:cNvSpPr/>
          <p:nvPr/>
        </p:nvSpPr>
        <p:spPr>
          <a:xfrm>
            <a:off x="2660904" y="1243584"/>
            <a:ext cx="914400" cy="4462272"/>
          </a:xfrm>
          <a:prstGeom prst="roundRect">
            <a:avLst>
              <a:gd name="adj" fmla="val 5000"/>
            </a:avLst>
          </a:prstGeom>
          <a:solidFill>
            <a:srgbClr val="6FC3A4">
              <a:alpha val="92000"/>
            </a:srgbClr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2798064" y="1408176"/>
            <a:ext cx="640080" cy="1371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62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SEP</a:t>
            </a:r>
            <a:endParaRPr lang="en-US" sz="620" dirty="0"/>
          </a:p>
        </p:txBody>
      </p:sp>
      <p:sp>
        <p:nvSpPr>
          <p:cNvPr id="16" name="Shape 14"/>
          <p:cNvSpPr/>
          <p:nvPr/>
        </p:nvSpPr>
        <p:spPr>
          <a:xfrm>
            <a:off x="2871216" y="5321808"/>
            <a:ext cx="118872" cy="118872"/>
          </a:xfrm>
          <a:prstGeom prst="ellipse">
            <a:avLst/>
          </a:prstGeom>
          <a:solidFill>
            <a:srgbClr val="F0C35A">
              <a:alpha val="88000"/>
            </a:srgbClr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3154680" y="5321808"/>
            <a:ext cx="118872" cy="118872"/>
          </a:xfrm>
          <a:prstGeom prst="ellipse">
            <a:avLst/>
          </a:prstGeom>
          <a:solidFill>
            <a:srgbClr val="F0C35A">
              <a:alpha val="88000"/>
            </a:srgbClr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8" name="Shape 16"/>
          <p:cNvSpPr/>
          <p:nvPr/>
        </p:nvSpPr>
        <p:spPr>
          <a:xfrm>
            <a:off x="3438144" y="5321808"/>
            <a:ext cx="118872" cy="118872"/>
          </a:xfrm>
          <a:prstGeom prst="ellipse">
            <a:avLst/>
          </a:prstGeom>
          <a:solidFill>
            <a:srgbClr val="F0C35A">
              <a:alpha val="88000"/>
            </a:srgbClr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9" name="Shape 17"/>
          <p:cNvSpPr/>
          <p:nvPr/>
        </p:nvSpPr>
        <p:spPr>
          <a:xfrm>
            <a:off x="3648456" y="1243584"/>
            <a:ext cx="914400" cy="4462272"/>
          </a:xfrm>
          <a:prstGeom prst="roundRect">
            <a:avLst>
              <a:gd name="adj" fmla="val 5000"/>
            </a:avLst>
          </a:prstGeom>
          <a:solidFill>
            <a:srgbClr val="3D2A4C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3785616" y="1408176"/>
            <a:ext cx="640080" cy="1371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62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OCT</a:t>
            </a:r>
            <a:endParaRPr lang="en-US" sz="620" dirty="0"/>
          </a:p>
        </p:txBody>
      </p:sp>
      <p:sp>
        <p:nvSpPr>
          <p:cNvPr id="21" name="Shape 19"/>
          <p:cNvSpPr/>
          <p:nvPr/>
        </p:nvSpPr>
        <p:spPr>
          <a:xfrm>
            <a:off x="3858768" y="5321808"/>
            <a:ext cx="118872" cy="118872"/>
          </a:xfrm>
          <a:prstGeom prst="ellipse">
            <a:avLst/>
          </a:prstGeom>
          <a:solidFill>
            <a:srgbClr val="F0C35A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22" name="Shape 20"/>
          <p:cNvSpPr/>
          <p:nvPr/>
        </p:nvSpPr>
        <p:spPr>
          <a:xfrm>
            <a:off x="4142232" y="5321808"/>
            <a:ext cx="118872" cy="118872"/>
          </a:xfrm>
          <a:prstGeom prst="ellipse">
            <a:avLst/>
          </a:prstGeom>
          <a:solidFill>
            <a:srgbClr val="F0C35A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23" name="Shape 21"/>
          <p:cNvSpPr/>
          <p:nvPr/>
        </p:nvSpPr>
        <p:spPr>
          <a:xfrm>
            <a:off x="4425696" y="5321808"/>
            <a:ext cx="118872" cy="118872"/>
          </a:xfrm>
          <a:prstGeom prst="ellipse">
            <a:avLst/>
          </a:prstGeom>
          <a:solidFill>
            <a:srgbClr val="F0C35A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24" name="Text 22"/>
          <p:cNvSpPr/>
          <p:nvPr/>
        </p:nvSpPr>
        <p:spPr>
          <a:xfrm>
            <a:off x="5394960" y="1325880"/>
            <a:ext cx="5989320" cy="120700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750" b="1" dirty="0">
                <a:solidFill>
                  <a:srgbClr val="FFFFFF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Move dates only after revisiting the evidence</a:t>
            </a:r>
            <a:endParaRPr lang="en-US" sz="2750" dirty="0"/>
          </a:p>
        </p:txBody>
      </p:sp>
      <p:sp>
        <p:nvSpPr>
          <p:cNvPr id="25" name="Text 23"/>
          <p:cNvSpPr/>
          <p:nvPr/>
        </p:nvSpPr>
        <p:spPr>
          <a:xfrm>
            <a:off x="5394960" y="2761488"/>
            <a:ext cx="55778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270" dirty="0">
                <a:solidFill>
                  <a:srgbClr val="B8C4C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Compare expected and observed signals, confidence, dependency movement, choices, owners, and next review.</a:t>
            </a:r>
            <a:endParaRPr lang="en-US" sz="1270" dirty="0"/>
          </a:p>
        </p:txBody>
      </p:sp>
      <p:sp>
        <p:nvSpPr>
          <p:cNvPr id="26" name="Shape 24"/>
          <p:cNvSpPr/>
          <p:nvPr/>
        </p:nvSpPr>
        <p:spPr>
          <a:xfrm>
            <a:off x="5394960" y="4133088"/>
            <a:ext cx="2267712" cy="1115568"/>
          </a:xfrm>
          <a:prstGeom prst="roundRect">
            <a:avLst>
              <a:gd name="adj" fmla="val 4098"/>
            </a:avLst>
          </a:prstGeom>
          <a:solidFill>
            <a:srgbClr val="253134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27" name="Text 25"/>
          <p:cNvSpPr/>
          <p:nvPr/>
        </p:nvSpPr>
        <p:spPr>
          <a:xfrm>
            <a:off x="5596128" y="4343400"/>
            <a:ext cx="1865376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100" b="1" dirty="0">
                <a:solidFill>
                  <a:srgbClr val="FF6F61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30 days</a:t>
            </a:r>
            <a:endParaRPr lang="en-US" sz="2100" dirty="0"/>
          </a:p>
        </p:txBody>
      </p:sp>
      <p:sp>
        <p:nvSpPr>
          <p:cNvPr id="28" name="Text 26"/>
          <p:cNvSpPr/>
          <p:nvPr/>
        </p:nvSpPr>
        <p:spPr>
          <a:xfrm>
            <a:off x="5605272" y="4828032"/>
            <a:ext cx="18288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20" dirty="0">
                <a:solidFill>
                  <a:srgbClr val="D7DED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review cadence</a:t>
            </a:r>
            <a:endParaRPr lang="en-US" sz="720" dirty="0"/>
          </a:p>
        </p:txBody>
      </p:sp>
      <p:sp>
        <p:nvSpPr>
          <p:cNvPr id="29" name="Shape 27"/>
          <p:cNvSpPr/>
          <p:nvPr/>
        </p:nvSpPr>
        <p:spPr>
          <a:xfrm>
            <a:off x="7918704" y="4315968"/>
            <a:ext cx="932688" cy="438912"/>
          </a:xfrm>
          <a:prstGeom prst="roundRect">
            <a:avLst>
              <a:gd name="adj" fmla="val 10417"/>
            </a:avLst>
          </a:prstGeom>
          <a:solidFill>
            <a:srgbClr val="324146"/>
          </a:solidFill>
          <a:ln w="8890">
            <a:solidFill>
              <a:srgbClr val="516066"/>
            </a:solidFill>
            <a:prstDash val="solid"/>
          </a:ln>
        </p:spPr>
      </p:sp>
      <p:sp>
        <p:nvSpPr>
          <p:cNvPr id="30" name="Text 28"/>
          <p:cNvSpPr/>
          <p:nvPr/>
        </p:nvSpPr>
        <p:spPr>
          <a:xfrm>
            <a:off x="7991856" y="4489704"/>
            <a:ext cx="786384" cy="10972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55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INPUT</a:t>
            </a:r>
            <a:endParaRPr lang="en-US" sz="550" dirty="0"/>
          </a:p>
        </p:txBody>
      </p:sp>
      <p:sp>
        <p:nvSpPr>
          <p:cNvPr id="31" name="Shape 29"/>
          <p:cNvSpPr/>
          <p:nvPr/>
        </p:nvSpPr>
        <p:spPr>
          <a:xfrm>
            <a:off x="8997696" y="4315968"/>
            <a:ext cx="932688" cy="438912"/>
          </a:xfrm>
          <a:prstGeom prst="roundRect">
            <a:avLst>
              <a:gd name="adj" fmla="val 10417"/>
            </a:avLst>
          </a:prstGeom>
          <a:solidFill>
            <a:srgbClr val="FF6F61"/>
          </a:solidFill>
          <a:ln w="8890">
            <a:solidFill>
              <a:srgbClr val="516066"/>
            </a:solidFill>
            <a:prstDash val="solid"/>
          </a:ln>
        </p:spPr>
      </p:sp>
      <p:sp>
        <p:nvSpPr>
          <p:cNvPr id="32" name="Text 30"/>
          <p:cNvSpPr/>
          <p:nvPr/>
        </p:nvSpPr>
        <p:spPr>
          <a:xfrm>
            <a:off x="9070848" y="4489704"/>
            <a:ext cx="786384" cy="10972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55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EVIDENCE</a:t>
            </a:r>
            <a:endParaRPr lang="en-US" sz="550" dirty="0"/>
          </a:p>
        </p:txBody>
      </p:sp>
      <p:sp>
        <p:nvSpPr>
          <p:cNvPr id="33" name="Shape 31"/>
          <p:cNvSpPr/>
          <p:nvPr/>
        </p:nvSpPr>
        <p:spPr>
          <a:xfrm>
            <a:off x="10076688" y="4315968"/>
            <a:ext cx="932688" cy="438912"/>
          </a:xfrm>
          <a:prstGeom prst="roundRect">
            <a:avLst>
              <a:gd name="adj" fmla="val 10417"/>
            </a:avLst>
          </a:prstGeom>
          <a:solidFill>
            <a:srgbClr val="324146"/>
          </a:solidFill>
          <a:ln w="8890">
            <a:solidFill>
              <a:srgbClr val="516066"/>
            </a:solidFill>
            <a:prstDash val="solid"/>
          </a:ln>
        </p:spPr>
      </p:sp>
      <p:sp>
        <p:nvSpPr>
          <p:cNvPr id="34" name="Text 32"/>
          <p:cNvSpPr/>
          <p:nvPr/>
        </p:nvSpPr>
        <p:spPr>
          <a:xfrm>
            <a:off x="10149840" y="4489704"/>
            <a:ext cx="786384" cy="10972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55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DECISION</a:t>
            </a:r>
            <a:endParaRPr lang="en-US" sz="550" dirty="0"/>
          </a:p>
        </p:txBody>
      </p:sp>
      <p:sp>
        <p:nvSpPr>
          <p:cNvPr id="35" name="Text 33"/>
          <p:cNvSpPr/>
          <p:nvPr/>
        </p:nvSpPr>
        <p:spPr>
          <a:xfrm>
            <a:off x="658368" y="6473952"/>
            <a:ext cx="3108960" cy="1554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630" b="1" spc="105" kern="0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FREEAIPPT / ORIGINAL EDITABLE TEMPLATE</a:t>
            </a:r>
            <a:endParaRPr lang="en-US" sz="630" dirty="0"/>
          </a:p>
        </p:txBody>
      </p:sp>
      <p:sp>
        <p:nvSpPr>
          <p:cNvPr id="36" name="Text 34"/>
          <p:cNvSpPr/>
          <p:nvPr/>
        </p:nvSpPr>
        <p:spPr>
          <a:xfrm>
            <a:off x="10972800" y="6437376"/>
            <a:ext cx="502920" cy="17373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buNone/>
            </a:pPr>
            <a:r>
              <a:rPr lang="en-US" sz="75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07</a:t>
            </a:r>
            <a:endParaRPr lang="en-US" sz="7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ptos Display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8</Slides>
  <Notes>8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1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</vt:vector>
  </TitlesOfParts>
  <Company>FreeAIPPT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Dependency Calendar Roadmap</dc:title>
  <dc:subject>Original editable PowerPoint template</dc:subject>
  <dc:creator>FreeAIPPT</dc:creator>
  <cp:lastModifiedBy>FreeAIPPT</cp:lastModifiedBy>
  <cp:revision>1</cp:revision>
  <dcterms:created xsi:type="dcterms:W3CDTF">2026-09-10T21:32:30Z</dcterms:created>
  <dcterms:modified xsi:type="dcterms:W3CDTF">2026-09-10T21:32:30Z</dcterms:modified>
</cp:coreProperties>
</file>