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7142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0"/>
            <a:ext cx="0" cy="6858000"/>
          </a:xfrm>
          <a:prstGeom prst="line">
            <a:avLst/>
          </a:prstGeom>
          <a:noFill/>
          <a:ln w="7620">
            <a:solidFill>
              <a:srgbClr val="2D2851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417320" y="0"/>
            <a:ext cx="0" cy="6858000"/>
          </a:xfrm>
          <a:prstGeom prst="line">
            <a:avLst/>
          </a:prstGeom>
          <a:noFill/>
          <a:ln w="7620">
            <a:solidFill>
              <a:srgbClr val="2D2851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2286000" y="0"/>
            <a:ext cx="0" cy="6858000"/>
          </a:xfrm>
          <a:prstGeom prst="line">
            <a:avLst/>
          </a:prstGeom>
          <a:noFill/>
          <a:ln w="7620">
            <a:solidFill>
              <a:srgbClr val="2D2851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3154680" y="0"/>
            <a:ext cx="0" cy="6858000"/>
          </a:xfrm>
          <a:prstGeom prst="line">
            <a:avLst/>
          </a:prstGeom>
          <a:noFill/>
          <a:ln w="7620">
            <a:solidFill>
              <a:srgbClr val="2D2851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4023360" y="0"/>
            <a:ext cx="0" cy="6858000"/>
          </a:xfrm>
          <a:prstGeom prst="line">
            <a:avLst/>
          </a:prstGeom>
          <a:noFill/>
          <a:ln w="7620">
            <a:solidFill>
              <a:srgbClr val="2D2851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4892040" y="0"/>
            <a:ext cx="0" cy="6858000"/>
          </a:xfrm>
          <a:prstGeom prst="line">
            <a:avLst/>
          </a:prstGeom>
          <a:noFill/>
          <a:ln w="7620">
            <a:solidFill>
              <a:srgbClr val="2D2851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5760720" y="0"/>
            <a:ext cx="0" cy="6858000"/>
          </a:xfrm>
          <a:prstGeom prst="line">
            <a:avLst/>
          </a:prstGeom>
          <a:noFill/>
          <a:ln w="7620">
            <a:solidFill>
              <a:srgbClr val="2D2851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6629400" y="0"/>
            <a:ext cx="0" cy="6858000"/>
          </a:xfrm>
          <a:prstGeom prst="line">
            <a:avLst/>
          </a:prstGeom>
          <a:noFill/>
          <a:ln w="7620">
            <a:solidFill>
              <a:srgbClr val="2D2851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7498080" y="0"/>
            <a:ext cx="0" cy="6858000"/>
          </a:xfrm>
          <a:prstGeom prst="line">
            <a:avLst/>
          </a:prstGeom>
          <a:noFill/>
          <a:ln w="7620">
            <a:solidFill>
              <a:srgbClr val="2D2851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8366760" y="0"/>
            <a:ext cx="0" cy="6858000"/>
          </a:xfrm>
          <a:prstGeom prst="line">
            <a:avLst/>
          </a:prstGeom>
          <a:noFill/>
          <a:ln w="7620">
            <a:solidFill>
              <a:srgbClr val="2D2851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9235440" y="0"/>
            <a:ext cx="0" cy="6858000"/>
          </a:xfrm>
          <a:prstGeom prst="line">
            <a:avLst/>
          </a:prstGeom>
          <a:noFill/>
          <a:ln w="7620">
            <a:solidFill>
              <a:srgbClr val="2D2851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10104120" y="0"/>
            <a:ext cx="0" cy="6858000"/>
          </a:xfrm>
          <a:prstGeom prst="line">
            <a:avLst/>
          </a:prstGeom>
          <a:noFill/>
          <a:ln w="7620">
            <a:solidFill>
              <a:srgbClr val="2D2851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10972800" y="0"/>
            <a:ext cx="0" cy="6858000"/>
          </a:xfrm>
          <a:prstGeom prst="line">
            <a:avLst/>
          </a:prstGeom>
          <a:noFill/>
          <a:ln w="7620">
            <a:solidFill>
              <a:srgbClr val="2D2851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11841480" y="0"/>
            <a:ext cx="0" cy="6858000"/>
          </a:xfrm>
          <a:prstGeom prst="line">
            <a:avLst/>
          </a:prstGeom>
          <a:noFill/>
          <a:ln w="7620">
            <a:solidFill>
              <a:srgbClr val="2D2851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0" y="548640"/>
            <a:ext cx="12191695" cy="0"/>
          </a:xfrm>
          <a:prstGeom prst="line">
            <a:avLst/>
          </a:prstGeom>
          <a:noFill/>
          <a:ln w="7620">
            <a:solidFill>
              <a:srgbClr val="2D2851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0" y="1417320"/>
            <a:ext cx="12191695" cy="0"/>
          </a:xfrm>
          <a:prstGeom prst="line">
            <a:avLst/>
          </a:prstGeom>
          <a:noFill/>
          <a:ln w="7620">
            <a:solidFill>
              <a:srgbClr val="2D2851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0" y="2286000"/>
            <a:ext cx="12191695" cy="0"/>
          </a:xfrm>
          <a:prstGeom prst="line">
            <a:avLst/>
          </a:prstGeom>
          <a:noFill/>
          <a:ln w="7620">
            <a:solidFill>
              <a:srgbClr val="2D2851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0" y="3154680"/>
            <a:ext cx="12191695" cy="0"/>
          </a:xfrm>
          <a:prstGeom prst="line">
            <a:avLst/>
          </a:prstGeom>
          <a:noFill/>
          <a:ln w="7620">
            <a:solidFill>
              <a:srgbClr val="2D285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0" y="4023360"/>
            <a:ext cx="12191695" cy="0"/>
          </a:xfrm>
          <a:prstGeom prst="line">
            <a:avLst/>
          </a:prstGeom>
          <a:noFill/>
          <a:ln w="7620">
            <a:solidFill>
              <a:srgbClr val="2D2851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0" y="4892040"/>
            <a:ext cx="12191695" cy="0"/>
          </a:xfrm>
          <a:prstGeom prst="line">
            <a:avLst/>
          </a:prstGeom>
          <a:noFill/>
          <a:ln w="7620">
            <a:solidFill>
              <a:srgbClr val="2D2851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0" y="5760720"/>
            <a:ext cx="12191695" cy="0"/>
          </a:xfrm>
          <a:prstGeom prst="line">
            <a:avLst/>
          </a:prstGeom>
          <a:noFill/>
          <a:ln w="7620">
            <a:solidFill>
              <a:srgbClr val="2D2851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0" y="6629400"/>
            <a:ext cx="12191695" cy="0"/>
          </a:xfrm>
          <a:prstGeom prst="line">
            <a:avLst/>
          </a:prstGeom>
          <a:noFill/>
          <a:ln w="7620">
            <a:solidFill>
              <a:srgbClr val="2D2851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685800" y="621792"/>
            <a:ext cx="51206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00" b="1" spc="180" kern="0" dirty="0">
                <a:solidFill>
                  <a:srgbClr val="53D7E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SIGNAL / SEED ROUND</a:t>
            </a:r>
            <a:endParaRPr lang="en-US" sz="800" dirty="0"/>
          </a:p>
        </p:txBody>
      </p:sp>
      <p:sp>
        <p:nvSpPr>
          <p:cNvPr id="25" name="Text 23"/>
          <p:cNvSpPr/>
          <p:nvPr/>
        </p:nvSpPr>
        <p:spPr>
          <a:xfrm>
            <a:off x="685800" y="1417320"/>
            <a:ext cx="67665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9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Deep Tech Startup Pitch Deck</a:t>
            </a:r>
            <a:endParaRPr lang="en-US" sz="3900" dirty="0"/>
          </a:p>
        </p:txBody>
      </p:sp>
      <p:sp>
        <p:nvSpPr>
          <p:cNvPr id="26" name="Text 24"/>
          <p:cNvSpPr/>
          <p:nvPr/>
        </p:nvSpPr>
        <p:spPr>
          <a:xfrm>
            <a:off x="713232" y="3090672"/>
            <a:ext cx="57607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BDB7D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 technical advantage made commercially legible</a:t>
            </a:r>
            <a:endParaRPr lang="en-US" sz="1500" dirty="0"/>
          </a:p>
        </p:txBody>
      </p:sp>
      <p:sp>
        <p:nvSpPr>
          <p:cNvPr id="27" name="Shape 25"/>
          <p:cNvSpPr/>
          <p:nvPr/>
        </p:nvSpPr>
        <p:spPr>
          <a:xfrm>
            <a:off x="7680960" y="1508760"/>
            <a:ext cx="1645920" cy="0"/>
          </a:xfrm>
          <a:prstGeom prst="line">
            <a:avLst/>
          </a:prstGeom>
          <a:noFill/>
          <a:ln w="38100">
            <a:solidFill>
              <a:srgbClr val="53D7E8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9326880" y="1508760"/>
            <a:ext cx="0" cy="1280160"/>
          </a:xfrm>
          <a:prstGeom prst="line">
            <a:avLst/>
          </a:prstGeom>
          <a:noFill/>
          <a:ln w="38100">
            <a:solidFill>
              <a:srgbClr val="53D7E8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9326880" y="2788920"/>
            <a:ext cx="1325880" cy="0"/>
          </a:xfrm>
          <a:prstGeom prst="line">
            <a:avLst/>
          </a:prstGeom>
          <a:noFill/>
          <a:ln w="38100">
            <a:solidFill>
              <a:srgbClr val="53D7E8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10652760" y="2788920"/>
            <a:ext cx="0" cy="1965960"/>
          </a:xfrm>
          <a:prstGeom prst="line">
            <a:avLst/>
          </a:prstGeom>
          <a:noFill/>
          <a:ln w="38100">
            <a:solidFill>
              <a:srgbClr val="F2A542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10652760" y="4754880"/>
            <a:ext cx="-2148840" cy="0"/>
          </a:xfrm>
          <a:prstGeom prst="line">
            <a:avLst/>
          </a:prstGeom>
          <a:noFill/>
          <a:ln w="38100">
            <a:solidFill>
              <a:srgbClr val="53D7E8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8503920" y="4754880"/>
            <a:ext cx="0" cy="868680"/>
          </a:xfrm>
          <a:prstGeom prst="line">
            <a:avLst/>
          </a:prstGeom>
          <a:noFill/>
          <a:ln w="38100">
            <a:solidFill>
              <a:srgbClr val="53D7E8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7543800" y="1371600"/>
            <a:ext cx="274320" cy="274320"/>
          </a:xfrm>
          <a:prstGeom prst="ellipse">
            <a:avLst/>
          </a:prstGeom>
          <a:solidFill>
            <a:srgbClr val="53D7E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9189720" y="1371600"/>
            <a:ext cx="274320" cy="274320"/>
          </a:xfrm>
          <a:prstGeom prst="ellipse">
            <a:avLst/>
          </a:prstGeom>
          <a:solidFill>
            <a:srgbClr val="53D7E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9189720" y="2651760"/>
            <a:ext cx="274320" cy="274320"/>
          </a:xfrm>
          <a:prstGeom prst="ellipse">
            <a:avLst/>
          </a:prstGeom>
          <a:solidFill>
            <a:srgbClr val="53D7E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10515600" y="2651760"/>
            <a:ext cx="274320" cy="274320"/>
          </a:xfrm>
          <a:prstGeom prst="ellipse">
            <a:avLst/>
          </a:prstGeom>
          <a:solidFill>
            <a:srgbClr val="F2A54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10515600" y="4617720"/>
            <a:ext cx="274320" cy="274320"/>
          </a:xfrm>
          <a:prstGeom prst="ellipse">
            <a:avLst/>
          </a:prstGeom>
          <a:solidFill>
            <a:srgbClr val="53D7E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8366760" y="4617720"/>
            <a:ext cx="274320" cy="274320"/>
          </a:xfrm>
          <a:prstGeom prst="ellipse">
            <a:avLst/>
          </a:prstGeom>
          <a:solidFill>
            <a:srgbClr val="53D7E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9" name="Shape 37"/>
          <p:cNvSpPr/>
          <p:nvPr/>
        </p:nvSpPr>
        <p:spPr>
          <a:xfrm>
            <a:off x="8366760" y="5486400"/>
            <a:ext cx="274320" cy="274320"/>
          </a:xfrm>
          <a:prstGeom prst="ellipse">
            <a:avLst/>
          </a:prstGeom>
          <a:solidFill>
            <a:srgbClr val="53D7E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713232" y="4892040"/>
            <a:ext cx="4754880" cy="603504"/>
          </a:xfrm>
          <a:prstGeom prst="roundRect">
            <a:avLst>
              <a:gd name="adj" fmla="val 9091"/>
            </a:avLst>
          </a:prstGeom>
          <a:solidFill>
            <a:srgbClr val="24204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987552" y="5111496"/>
            <a:ext cx="41605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00" b="1" spc="110" kern="0" dirty="0">
                <a:solidFill>
                  <a:srgbClr val="53D7E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CAPTURE  →  INFER  →  DECIDE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7142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475488"/>
            <a:ext cx="51206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00" b="1" spc="180" kern="0" dirty="0">
                <a:solidFill>
                  <a:srgbClr val="53D7E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 / CONSTRAINT</a:t>
            </a:r>
            <a:endParaRPr lang="en-US" sz="800" dirty="0"/>
          </a:p>
        </p:txBody>
      </p:sp>
      <p:sp>
        <p:nvSpPr>
          <p:cNvPr id="3" name="Shape 1"/>
          <p:cNvSpPr/>
          <p:nvPr/>
        </p:nvSpPr>
        <p:spPr>
          <a:xfrm>
            <a:off x="658368" y="868680"/>
            <a:ext cx="10863072" cy="0"/>
          </a:xfrm>
          <a:prstGeom prst="line">
            <a:avLst/>
          </a:prstGeom>
          <a:noFill/>
          <a:ln w="10160">
            <a:solidFill>
              <a:srgbClr val="454B4D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58368" y="1207008"/>
            <a:ext cx="6510528" cy="4480560"/>
          </a:xfrm>
          <a:prstGeom prst="roundRect">
            <a:avLst>
              <a:gd name="adj" fmla="val 1224"/>
            </a:avLst>
          </a:prstGeom>
          <a:solidFill>
            <a:srgbClr val="211D3E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960120" y="1627632"/>
            <a:ext cx="5623560" cy="11155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Critical measurements arrive too late to change outcomes</a:t>
            </a:r>
            <a:endParaRPr lang="en-US" sz="2800" dirty="0"/>
          </a:p>
        </p:txBody>
      </p:sp>
      <p:sp>
        <p:nvSpPr>
          <p:cNvPr id="6" name="Text 4"/>
          <p:cNvSpPr/>
          <p:nvPr/>
        </p:nvSpPr>
        <p:spPr>
          <a:xfrm>
            <a:off x="987552" y="2971800"/>
            <a:ext cx="5230368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80" dirty="0">
                <a:solidFill>
                  <a:srgbClr val="BFC8C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Show the workflow, delay, failure cost, affected operator, and why existing options fall short.</a:t>
            </a:r>
            <a:endParaRPr lang="en-US" sz="1280" dirty="0"/>
          </a:p>
        </p:txBody>
      </p:sp>
      <p:sp>
        <p:nvSpPr>
          <p:cNvPr id="7" name="Shape 5"/>
          <p:cNvSpPr/>
          <p:nvPr/>
        </p:nvSpPr>
        <p:spPr>
          <a:xfrm>
            <a:off x="1005840" y="4846320"/>
            <a:ext cx="1051560" cy="0"/>
          </a:xfrm>
          <a:prstGeom prst="line">
            <a:avLst/>
          </a:prstGeom>
          <a:noFill/>
          <a:ln w="25400">
            <a:solidFill>
              <a:srgbClr val="53D7E8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2057400" y="4846320"/>
            <a:ext cx="0" cy="-621792"/>
          </a:xfrm>
          <a:prstGeom prst="line">
            <a:avLst/>
          </a:prstGeom>
          <a:noFill/>
          <a:ln w="25400">
            <a:solidFill>
              <a:srgbClr val="53D7E8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2057400" y="4224528"/>
            <a:ext cx="1280160" cy="0"/>
          </a:xfrm>
          <a:prstGeom prst="line">
            <a:avLst/>
          </a:prstGeom>
          <a:noFill/>
          <a:ln w="25400">
            <a:solidFill>
              <a:srgbClr val="53D7E8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3337560" y="4224528"/>
            <a:ext cx="0" cy="621792"/>
          </a:xfrm>
          <a:prstGeom prst="line">
            <a:avLst/>
          </a:prstGeom>
          <a:noFill/>
          <a:ln w="25400">
            <a:solidFill>
              <a:srgbClr val="53D7E8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3337560" y="4846320"/>
            <a:ext cx="1234440" cy="0"/>
          </a:xfrm>
          <a:prstGeom prst="line">
            <a:avLst/>
          </a:prstGeom>
          <a:noFill/>
          <a:ln w="25400">
            <a:solidFill>
              <a:srgbClr val="F2A542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4572000" y="4846320"/>
            <a:ext cx="0" cy="-530352"/>
          </a:xfrm>
          <a:prstGeom prst="line">
            <a:avLst/>
          </a:prstGeom>
          <a:noFill/>
          <a:ln w="25400">
            <a:solidFill>
              <a:srgbClr val="53D7E8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4572000" y="4315968"/>
            <a:ext cx="1371600" cy="0"/>
          </a:xfrm>
          <a:prstGeom prst="line">
            <a:avLst/>
          </a:prstGeom>
          <a:noFill/>
          <a:ln w="25400">
            <a:solidFill>
              <a:srgbClr val="53D7E8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914400" y="4754880"/>
            <a:ext cx="182880" cy="182880"/>
          </a:xfrm>
          <a:prstGeom prst="ellipse">
            <a:avLst/>
          </a:prstGeom>
          <a:solidFill>
            <a:srgbClr val="53D7E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1965960" y="4133088"/>
            <a:ext cx="182880" cy="182880"/>
          </a:xfrm>
          <a:prstGeom prst="ellipse">
            <a:avLst/>
          </a:prstGeom>
          <a:solidFill>
            <a:srgbClr val="53D7E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3246120" y="4754880"/>
            <a:ext cx="182880" cy="182880"/>
          </a:xfrm>
          <a:prstGeom prst="ellipse">
            <a:avLst/>
          </a:prstGeom>
          <a:solidFill>
            <a:srgbClr val="53D7E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480560" y="4224528"/>
            <a:ext cx="182880" cy="182880"/>
          </a:xfrm>
          <a:prstGeom prst="ellipse">
            <a:avLst/>
          </a:prstGeom>
          <a:solidFill>
            <a:srgbClr val="53D7E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7635240" y="1207008"/>
            <a:ext cx="3566160" cy="4480560"/>
          </a:xfrm>
          <a:prstGeom prst="roundRect">
            <a:avLst>
              <a:gd name="adj" fmla="val 1538"/>
            </a:avLst>
          </a:prstGeom>
          <a:solidFill>
            <a:srgbClr val="100E2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8001000" y="1645920"/>
            <a:ext cx="24688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10" kern="0" dirty="0">
                <a:solidFill>
                  <a:srgbClr val="F2A54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VALIDATION SIGNAL</a:t>
            </a:r>
            <a:endParaRPr lang="en-US" sz="700" dirty="0"/>
          </a:p>
        </p:txBody>
      </p:sp>
      <p:sp>
        <p:nvSpPr>
          <p:cNvPr id="20" name="Text 18"/>
          <p:cNvSpPr/>
          <p:nvPr/>
        </p:nvSpPr>
        <p:spPr>
          <a:xfrm>
            <a:off x="7955280" y="2331720"/>
            <a:ext cx="2743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100" b="1" dirty="0">
                <a:solidFill>
                  <a:srgbClr val="53D7E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36 hrs</a:t>
            </a:r>
            <a:endParaRPr lang="en-US" sz="3100" dirty="0"/>
          </a:p>
        </p:txBody>
      </p:sp>
      <p:sp>
        <p:nvSpPr>
          <p:cNvPr id="21" name="Text 19"/>
          <p:cNvSpPr/>
          <p:nvPr/>
        </p:nvSpPr>
        <p:spPr>
          <a:xfrm>
            <a:off x="7982712" y="3218688"/>
            <a:ext cx="2560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50" dirty="0">
                <a:solidFill>
                  <a:srgbClr val="BFC8C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 delay</a:t>
            </a:r>
            <a:endParaRPr lang="en-US" sz="850" dirty="0"/>
          </a:p>
        </p:txBody>
      </p:sp>
      <p:sp>
        <p:nvSpPr>
          <p:cNvPr id="22" name="Shape 20"/>
          <p:cNvSpPr/>
          <p:nvPr/>
        </p:nvSpPr>
        <p:spPr>
          <a:xfrm>
            <a:off x="7982712" y="4297680"/>
            <a:ext cx="2606040" cy="0"/>
          </a:xfrm>
          <a:prstGeom prst="line">
            <a:avLst/>
          </a:prstGeom>
          <a:noFill/>
          <a:ln w="25400">
            <a:solidFill>
              <a:srgbClr val="F2A542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7982712" y="4590288"/>
            <a:ext cx="25603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dirty="0">
                <a:solidFill>
                  <a:srgbClr val="53D7E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NEXT_GATE / READY</a:t>
            </a:r>
            <a:endParaRPr lang="en-US" sz="700" dirty="0"/>
          </a:p>
        </p:txBody>
      </p:sp>
      <p:sp>
        <p:nvSpPr>
          <p:cNvPr id="24" name="Text 22"/>
          <p:cNvSpPr/>
          <p:nvPr/>
        </p:nvSpPr>
        <p:spPr>
          <a:xfrm>
            <a:off x="658368" y="6492240"/>
            <a:ext cx="30632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50" b="1" spc="110" kern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50" dirty="0"/>
          </a:p>
        </p:txBody>
      </p:sp>
      <p:sp>
        <p:nvSpPr>
          <p:cNvPr id="25" name="Text 23"/>
          <p:cNvSpPr/>
          <p:nvPr/>
        </p:nvSpPr>
        <p:spPr>
          <a:xfrm>
            <a:off x="10991088" y="6455664"/>
            <a:ext cx="53035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7142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475488"/>
            <a:ext cx="51206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00" b="1" spc="180" kern="0" dirty="0">
                <a:solidFill>
                  <a:srgbClr val="53D7E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 / BREAKTHROUGH</a:t>
            </a:r>
            <a:endParaRPr lang="en-US" sz="800" dirty="0"/>
          </a:p>
        </p:txBody>
      </p:sp>
      <p:sp>
        <p:nvSpPr>
          <p:cNvPr id="3" name="Shape 1"/>
          <p:cNvSpPr/>
          <p:nvPr/>
        </p:nvSpPr>
        <p:spPr>
          <a:xfrm>
            <a:off x="658368" y="868680"/>
            <a:ext cx="10863072" cy="0"/>
          </a:xfrm>
          <a:prstGeom prst="line">
            <a:avLst/>
          </a:prstGeom>
          <a:noFill/>
          <a:ln w="10160">
            <a:solidFill>
              <a:srgbClr val="454B4D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58368" y="1207008"/>
            <a:ext cx="6510528" cy="4480560"/>
          </a:xfrm>
          <a:prstGeom prst="roundRect">
            <a:avLst>
              <a:gd name="adj" fmla="val 1224"/>
            </a:avLst>
          </a:prstGeom>
          <a:solidFill>
            <a:srgbClr val="211D3E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960120" y="1627632"/>
            <a:ext cx="5623560" cy="11155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 new sensing stack converts noise into a useful signal</a:t>
            </a:r>
            <a:endParaRPr lang="en-US" sz="2800" dirty="0"/>
          </a:p>
        </p:txBody>
      </p:sp>
      <p:sp>
        <p:nvSpPr>
          <p:cNvPr id="6" name="Text 4"/>
          <p:cNvSpPr/>
          <p:nvPr/>
        </p:nvSpPr>
        <p:spPr>
          <a:xfrm>
            <a:off x="987552" y="2971800"/>
            <a:ext cx="5230368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80" dirty="0">
                <a:solidFill>
                  <a:srgbClr val="BFC8C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Explain the technical leap, customer consequence, boundary conditions, and present maturity.</a:t>
            </a:r>
            <a:endParaRPr lang="en-US" sz="1280" dirty="0"/>
          </a:p>
        </p:txBody>
      </p:sp>
      <p:sp>
        <p:nvSpPr>
          <p:cNvPr id="7" name="Shape 5"/>
          <p:cNvSpPr/>
          <p:nvPr/>
        </p:nvSpPr>
        <p:spPr>
          <a:xfrm>
            <a:off x="1005840" y="4846320"/>
            <a:ext cx="1051560" cy="0"/>
          </a:xfrm>
          <a:prstGeom prst="line">
            <a:avLst/>
          </a:prstGeom>
          <a:noFill/>
          <a:ln w="25400">
            <a:solidFill>
              <a:srgbClr val="53D7E8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2057400" y="4846320"/>
            <a:ext cx="0" cy="-621792"/>
          </a:xfrm>
          <a:prstGeom prst="line">
            <a:avLst/>
          </a:prstGeom>
          <a:noFill/>
          <a:ln w="25400">
            <a:solidFill>
              <a:srgbClr val="53D7E8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2057400" y="4224528"/>
            <a:ext cx="1280160" cy="0"/>
          </a:xfrm>
          <a:prstGeom prst="line">
            <a:avLst/>
          </a:prstGeom>
          <a:noFill/>
          <a:ln w="25400">
            <a:solidFill>
              <a:srgbClr val="53D7E8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3337560" y="4224528"/>
            <a:ext cx="0" cy="621792"/>
          </a:xfrm>
          <a:prstGeom prst="line">
            <a:avLst/>
          </a:prstGeom>
          <a:noFill/>
          <a:ln w="25400">
            <a:solidFill>
              <a:srgbClr val="53D7E8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3337560" y="4846320"/>
            <a:ext cx="1234440" cy="0"/>
          </a:xfrm>
          <a:prstGeom prst="line">
            <a:avLst/>
          </a:prstGeom>
          <a:noFill/>
          <a:ln w="25400">
            <a:solidFill>
              <a:srgbClr val="F2A542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4572000" y="4846320"/>
            <a:ext cx="0" cy="-530352"/>
          </a:xfrm>
          <a:prstGeom prst="line">
            <a:avLst/>
          </a:prstGeom>
          <a:noFill/>
          <a:ln w="25400">
            <a:solidFill>
              <a:srgbClr val="53D7E8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4572000" y="4315968"/>
            <a:ext cx="1371600" cy="0"/>
          </a:xfrm>
          <a:prstGeom prst="line">
            <a:avLst/>
          </a:prstGeom>
          <a:noFill/>
          <a:ln w="25400">
            <a:solidFill>
              <a:srgbClr val="53D7E8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914400" y="4754880"/>
            <a:ext cx="182880" cy="182880"/>
          </a:xfrm>
          <a:prstGeom prst="ellipse">
            <a:avLst/>
          </a:prstGeom>
          <a:solidFill>
            <a:srgbClr val="53D7E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1965960" y="4133088"/>
            <a:ext cx="182880" cy="182880"/>
          </a:xfrm>
          <a:prstGeom prst="ellipse">
            <a:avLst/>
          </a:prstGeom>
          <a:solidFill>
            <a:srgbClr val="53D7E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3246120" y="4754880"/>
            <a:ext cx="182880" cy="182880"/>
          </a:xfrm>
          <a:prstGeom prst="ellipse">
            <a:avLst/>
          </a:prstGeom>
          <a:solidFill>
            <a:srgbClr val="53D7E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480560" y="4224528"/>
            <a:ext cx="182880" cy="182880"/>
          </a:xfrm>
          <a:prstGeom prst="ellipse">
            <a:avLst/>
          </a:prstGeom>
          <a:solidFill>
            <a:srgbClr val="53D7E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7635240" y="1207008"/>
            <a:ext cx="3566160" cy="4480560"/>
          </a:xfrm>
          <a:prstGeom prst="roundRect">
            <a:avLst>
              <a:gd name="adj" fmla="val 1538"/>
            </a:avLst>
          </a:prstGeom>
          <a:solidFill>
            <a:srgbClr val="100E2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8001000" y="1645920"/>
            <a:ext cx="24688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10" kern="0" dirty="0">
                <a:solidFill>
                  <a:srgbClr val="F2A54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VALIDATION SIGNAL</a:t>
            </a:r>
            <a:endParaRPr lang="en-US" sz="700" dirty="0"/>
          </a:p>
        </p:txBody>
      </p:sp>
      <p:sp>
        <p:nvSpPr>
          <p:cNvPr id="20" name="Text 18"/>
          <p:cNvSpPr/>
          <p:nvPr/>
        </p:nvSpPr>
        <p:spPr>
          <a:xfrm>
            <a:off x="7955280" y="2331720"/>
            <a:ext cx="2743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100" b="1" dirty="0">
                <a:solidFill>
                  <a:srgbClr val="53D7E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 layers</a:t>
            </a:r>
            <a:endParaRPr lang="en-US" sz="3100" dirty="0"/>
          </a:p>
        </p:txBody>
      </p:sp>
      <p:sp>
        <p:nvSpPr>
          <p:cNvPr id="21" name="Text 19"/>
          <p:cNvSpPr/>
          <p:nvPr/>
        </p:nvSpPr>
        <p:spPr>
          <a:xfrm>
            <a:off x="7982712" y="3218688"/>
            <a:ext cx="2560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50" dirty="0">
                <a:solidFill>
                  <a:srgbClr val="BFC8C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one integrated stack</a:t>
            </a:r>
            <a:endParaRPr lang="en-US" sz="850" dirty="0"/>
          </a:p>
        </p:txBody>
      </p:sp>
      <p:sp>
        <p:nvSpPr>
          <p:cNvPr id="22" name="Shape 20"/>
          <p:cNvSpPr/>
          <p:nvPr/>
        </p:nvSpPr>
        <p:spPr>
          <a:xfrm>
            <a:off x="7982712" y="4297680"/>
            <a:ext cx="2606040" cy="0"/>
          </a:xfrm>
          <a:prstGeom prst="line">
            <a:avLst/>
          </a:prstGeom>
          <a:noFill/>
          <a:ln w="25400">
            <a:solidFill>
              <a:srgbClr val="F2A542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7982712" y="4590288"/>
            <a:ext cx="25603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dirty="0">
                <a:solidFill>
                  <a:srgbClr val="53D7E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NEXT_GATE / READY</a:t>
            </a:r>
            <a:endParaRPr lang="en-US" sz="700" dirty="0"/>
          </a:p>
        </p:txBody>
      </p:sp>
      <p:sp>
        <p:nvSpPr>
          <p:cNvPr id="24" name="Text 22"/>
          <p:cNvSpPr/>
          <p:nvPr/>
        </p:nvSpPr>
        <p:spPr>
          <a:xfrm>
            <a:off x="658368" y="6492240"/>
            <a:ext cx="30632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50" b="1" spc="110" kern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50" dirty="0"/>
          </a:p>
        </p:txBody>
      </p:sp>
      <p:sp>
        <p:nvSpPr>
          <p:cNvPr id="25" name="Text 23"/>
          <p:cNvSpPr/>
          <p:nvPr/>
        </p:nvSpPr>
        <p:spPr>
          <a:xfrm>
            <a:off x="10991088" y="6455664"/>
            <a:ext cx="53035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7142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475488"/>
            <a:ext cx="51206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00" b="1" spc="180" kern="0" dirty="0">
                <a:solidFill>
                  <a:srgbClr val="53D7E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 / SYSTEM</a:t>
            </a:r>
            <a:endParaRPr lang="en-US" sz="800" dirty="0"/>
          </a:p>
        </p:txBody>
      </p:sp>
      <p:sp>
        <p:nvSpPr>
          <p:cNvPr id="3" name="Shape 1"/>
          <p:cNvSpPr/>
          <p:nvPr/>
        </p:nvSpPr>
        <p:spPr>
          <a:xfrm>
            <a:off x="658368" y="868680"/>
            <a:ext cx="10863072" cy="0"/>
          </a:xfrm>
          <a:prstGeom prst="line">
            <a:avLst/>
          </a:prstGeom>
          <a:noFill/>
          <a:ln w="10160">
            <a:solidFill>
              <a:srgbClr val="454B4D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58368" y="1207008"/>
            <a:ext cx="6510528" cy="4480560"/>
          </a:xfrm>
          <a:prstGeom prst="roundRect">
            <a:avLst>
              <a:gd name="adj" fmla="val 1224"/>
            </a:avLst>
          </a:prstGeom>
          <a:solidFill>
            <a:srgbClr val="211D3E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960120" y="1627632"/>
            <a:ext cx="5623560" cy="11155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Hardware, models, and workflow operate as one product</a:t>
            </a:r>
            <a:endParaRPr lang="en-US" sz="2800" dirty="0"/>
          </a:p>
        </p:txBody>
      </p:sp>
      <p:sp>
        <p:nvSpPr>
          <p:cNvPr id="6" name="Text 4"/>
          <p:cNvSpPr/>
          <p:nvPr/>
        </p:nvSpPr>
        <p:spPr>
          <a:xfrm>
            <a:off x="987552" y="2971800"/>
            <a:ext cx="5230368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80" dirty="0">
                <a:solidFill>
                  <a:srgbClr val="BFC8C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Trace capture, processing, inference, review, action, feedback, and system ownership.</a:t>
            </a:r>
            <a:endParaRPr lang="en-US" sz="1280" dirty="0"/>
          </a:p>
        </p:txBody>
      </p:sp>
      <p:sp>
        <p:nvSpPr>
          <p:cNvPr id="7" name="Shape 5"/>
          <p:cNvSpPr/>
          <p:nvPr/>
        </p:nvSpPr>
        <p:spPr>
          <a:xfrm>
            <a:off x="1005840" y="4846320"/>
            <a:ext cx="1051560" cy="0"/>
          </a:xfrm>
          <a:prstGeom prst="line">
            <a:avLst/>
          </a:prstGeom>
          <a:noFill/>
          <a:ln w="25400">
            <a:solidFill>
              <a:srgbClr val="53D7E8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2057400" y="4846320"/>
            <a:ext cx="0" cy="-621792"/>
          </a:xfrm>
          <a:prstGeom prst="line">
            <a:avLst/>
          </a:prstGeom>
          <a:noFill/>
          <a:ln w="25400">
            <a:solidFill>
              <a:srgbClr val="53D7E8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2057400" y="4224528"/>
            <a:ext cx="1280160" cy="0"/>
          </a:xfrm>
          <a:prstGeom prst="line">
            <a:avLst/>
          </a:prstGeom>
          <a:noFill/>
          <a:ln w="25400">
            <a:solidFill>
              <a:srgbClr val="53D7E8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3337560" y="4224528"/>
            <a:ext cx="0" cy="621792"/>
          </a:xfrm>
          <a:prstGeom prst="line">
            <a:avLst/>
          </a:prstGeom>
          <a:noFill/>
          <a:ln w="25400">
            <a:solidFill>
              <a:srgbClr val="53D7E8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3337560" y="4846320"/>
            <a:ext cx="1234440" cy="0"/>
          </a:xfrm>
          <a:prstGeom prst="line">
            <a:avLst/>
          </a:prstGeom>
          <a:noFill/>
          <a:ln w="25400">
            <a:solidFill>
              <a:srgbClr val="F2A542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4572000" y="4846320"/>
            <a:ext cx="0" cy="-530352"/>
          </a:xfrm>
          <a:prstGeom prst="line">
            <a:avLst/>
          </a:prstGeom>
          <a:noFill/>
          <a:ln w="25400">
            <a:solidFill>
              <a:srgbClr val="53D7E8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4572000" y="4315968"/>
            <a:ext cx="1371600" cy="0"/>
          </a:xfrm>
          <a:prstGeom prst="line">
            <a:avLst/>
          </a:prstGeom>
          <a:noFill/>
          <a:ln w="25400">
            <a:solidFill>
              <a:srgbClr val="53D7E8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914400" y="4754880"/>
            <a:ext cx="182880" cy="182880"/>
          </a:xfrm>
          <a:prstGeom prst="ellipse">
            <a:avLst/>
          </a:prstGeom>
          <a:solidFill>
            <a:srgbClr val="53D7E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1965960" y="4133088"/>
            <a:ext cx="182880" cy="182880"/>
          </a:xfrm>
          <a:prstGeom prst="ellipse">
            <a:avLst/>
          </a:prstGeom>
          <a:solidFill>
            <a:srgbClr val="53D7E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3246120" y="4754880"/>
            <a:ext cx="182880" cy="182880"/>
          </a:xfrm>
          <a:prstGeom prst="ellipse">
            <a:avLst/>
          </a:prstGeom>
          <a:solidFill>
            <a:srgbClr val="53D7E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480560" y="4224528"/>
            <a:ext cx="182880" cy="182880"/>
          </a:xfrm>
          <a:prstGeom prst="ellipse">
            <a:avLst/>
          </a:prstGeom>
          <a:solidFill>
            <a:srgbClr val="53D7E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7635240" y="1207008"/>
            <a:ext cx="3566160" cy="4480560"/>
          </a:xfrm>
          <a:prstGeom prst="roundRect">
            <a:avLst>
              <a:gd name="adj" fmla="val 1538"/>
            </a:avLst>
          </a:prstGeom>
          <a:solidFill>
            <a:srgbClr val="100E2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8001000" y="1645920"/>
            <a:ext cx="24688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10" kern="0" dirty="0">
                <a:solidFill>
                  <a:srgbClr val="F2A54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VALIDATION SIGNAL</a:t>
            </a:r>
            <a:endParaRPr lang="en-US" sz="700" dirty="0"/>
          </a:p>
        </p:txBody>
      </p:sp>
      <p:sp>
        <p:nvSpPr>
          <p:cNvPr id="20" name="Text 18"/>
          <p:cNvSpPr/>
          <p:nvPr/>
        </p:nvSpPr>
        <p:spPr>
          <a:xfrm>
            <a:off x="7955280" y="2331720"/>
            <a:ext cx="2743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100" b="1" dirty="0">
                <a:solidFill>
                  <a:srgbClr val="53D7E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7 steps</a:t>
            </a:r>
            <a:endParaRPr lang="en-US" sz="3100" dirty="0"/>
          </a:p>
        </p:txBody>
      </p:sp>
      <p:sp>
        <p:nvSpPr>
          <p:cNvPr id="21" name="Text 19"/>
          <p:cNvSpPr/>
          <p:nvPr/>
        </p:nvSpPr>
        <p:spPr>
          <a:xfrm>
            <a:off x="7982712" y="3218688"/>
            <a:ext cx="2560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50" dirty="0">
                <a:solidFill>
                  <a:srgbClr val="BFC8C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closed feedback loop</a:t>
            </a:r>
            <a:endParaRPr lang="en-US" sz="850" dirty="0"/>
          </a:p>
        </p:txBody>
      </p:sp>
      <p:sp>
        <p:nvSpPr>
          <p:cNvPr id="22" name="Shape 20"/>
          <p:cNvSpPr/>
          <p:nvPr/>
        </p:nvSpPr>
        <p:spPr>
          <a:xfrm>
            <a:off x="7982712" y="4297680"/>
            <a:ext cx="2606040" cy="0"/>
          </a:xfrm>
          <a:prstGeom prst="line">
            <a:avLst/>
          </a:prstGeom>
          <a:noFill/>
          <a:ln w="25400">
            <a:solidFill>
              <a:srgbClr val="F2A542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7982712" y="4590288"/>
            <a:ext cx="25603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dirty="0">
                <a:solidFill>
                  <a:srgbClr val="53D7E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NEXT_GATE / READY</a:t>
            </a:r>
            <a:endParaRPr lang="en-US" sz="700" dirty="0"/>
          </a:p>
        </p:txBody>
      </p:sp>
      <p:sp>
        <p:nvSpPr>
          <p:cNvPr id="24" name="Text 22"/>
          <p:cNvSpPr/>
          <p:nvPr/>
        </p:nvSpPr>
        <p:spPr>
          <a:xfrm>
            <a:off x="658368" y="6492240"/>
            <a:ext cx="30632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50" b="1" spc="110" kern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50" dirty="0"/>
          </a:p>
        </p:txBody>
      </p:sp>
      <p:sp>
        <p:nvSpPr>
          <p:cNvPr id="25" name="Text 23"/>
          <p:cNvSpPr/>
          <p:nvPr/>
        </p:nvSpPr>
        <p:spPr>
          <a:xfrm>
            <a:off x="10991088" y="6455664"/>
            <a:ext cx="53035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7142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475488"/>
            <a:ext cx="51206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00" b="1" spc="180" kern="0" dirty="0">
                <a:solidFill>
                  <a:srgbClr val="53D7E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 / VALIDATION</a:t>
            </a:r>
            <a:endParaRPr lang="en-US" sz="800" dirty="0"/>
          </a:p>
        </p:txBody>
      </p:sp>
      <p:sp>
        <p:nvSpPr>
          <p:cNvPr id="3" name="Shape 1"/>
          <p:cNvSpPr/>
          <p:nvPr/>
        </p:nvSpPr>
        <p:spPr>
          <a:xfrm>
            <a:off x="658368" y="868680"/>
            <a:ext cx="10863072" cy="0"/>
          </a:xfrm>
          <a:prstGeom prst="line">
            <a:avLst/>
          </a:prstGeom>
          <a:noFill/>
          <a:ln w="10160">
            <a:solidFill>
              <a:srgbClr val="454B4D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58368" y="1207008"/>
            <a:ext cx="6510528" cy="4480560"/>
          </a:xfrm>
          <a:prstGeom prst="roundRect">
            <a:avLst>
              <a:gd name="adj" fmla="val 1224"/>
            </a:avLst>
          </a:prstGeom>
          <a:solidFill>
            <a:srgbClr val="211D3E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960120" y="1627632"/>
            <a:ext cx="5623560" cy="11155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Representative tests show a repeatable advantage</a:t>
            </a:r>
            <a:endParaRPr lang="en-US" sz="2800" dirty="0"/>
          </a:p>
        </p:txBody>
      </p:sp>
      <p:sp>
        <p:nvSpPr>
          <p:cNvPr id="6" name="Text 4"/>
          <p:cNvSpPr/>
          <p:nvPr/>
        </p:nvSpPr>
        <p:spPr>
          <a:xfrm>
            <a:off x="987552" y="2971800"/>
            <a:ext cx="5230368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80" dirty="0">
                <a:solidFill>
                  <a:srgbClr val="BFC8C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Compare baseline, protocol, sample, result, uncertainty, failure cases, and next validation gate.</a:t>
            </a:r>
            <a:endParaRPr lang="en-US" sz="1280" dirty="0"/>
          </a:p>
        </p:txBody>
      </p:sp>
      <p:sp>
        <p:nvSpPr>
          <p:cNvPr id="7" name="Shape 5"/>
          <p:cNvSpPr/>
          <p:nvPr/>
        </p:nvSpPr>
        <p:spPr>
          <a:xfrm>
            <a:off x="1005840" y="4846320"/>
            <a:ext cx="1051560" cy="0"/>
          </a:xfrm>
          <a:prstGeom prst="line">
            <a:avLst/>
          </a:prstGeom>
          <a:noFill/>
          <a:ln w="25400">
            <a:solidFill>
              <a:srgbClr val="53D7E8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2057400" y="4846320"/>
            <a:ext cx="0" cy="-621792"/>
          </a:xfrm>
          <a:prstGeom prst="line">
            <a:avLst/>
          </a:prstGeom>
          <a:noFill/>
          <a:ln w="25400">
            <a:solidFill>
              <a:srgbClr val="53D7E8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2057400" y="4224528"/>
            <a:ext cx="1280160" cy="0"/>
          </a:xfrm>
          <a:prstGeom prst="line">
            <a:avLst/>
          </a:prstGeom>
          <a:noFill/>
          <a:ln w="25400">
            <a:solidFill>
              <a:srgbClr val="53D7E8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3337560" y="4224528"/>
            <a:ext cx="0" cy="621792"/>
          </a:xfrm>
          <a:prstGeom prst="line">
            <a:avLst/>
          </a:prstGeom>
          <a:noFill/>
          <a:ln w="25400">
            <a:solidFill>
              <a:srgbClr val="53D7E8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3337560" y="4846320"/>
            <a:ext cx="1234440" cy="0"/>
          </a:xfrm>
          <a:prstGeom prst="line">
            <a:avLst/>
          </a:prstGeom>
          <a:noFill/>
          <a:ln w="25400">
            <a:solidFill>
              <a:srgbClr val="F2A542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4572000" y="4846320"/>
            <a:ext cx="0" cy="-530352"/>
          </a:xfrm>
          <a:prstGeom prst="line">
            <a:avLst/>
          </a:prstGeom>
          <a:noFill/>
          <a:ln w="25400">
            <a:solidFill>
              <a:srgbClr val="53D7E8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4572000" y="4315968"/>
            <a:ext cx="1371600" cy="0"/>
          </a:xfrm>
          <a:prstGeom prst="line">
            <a:avLst/>
          </a:prstGeom>
          <a:noFill/>
          <a:ln w="25400">
            <a:solidFill>
              <a:srgbClr val="53D7E8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914400" y="4754880"/>
            <a:ext cx="182880" cy="182880"/>
          </a:xfrm>
          <a:prstGeom prst="ellipse">
            <a:avLst/>
          </a:prstGeom>
          <a:solidFill>
            <a:srgbClr val="53D7E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1965960" y="4133088"/>
            <a:ext cx="182880" cy="182880"/>
          </a:xfrm>
          <a:prstGeom prst="ellipse">
            <a:avLst/>
          </a:prstGeom>
          <a:solidFill>
            <a:srgbClr val="53D7E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3246120" y="4754880"/>
            <a:ext cx="182880" cy="182880"/>
          </a:xfrm>
          <a:prstGeom prst="ellipse">
            <a:avLst/>
          </a:prstGeom>
          <a:solidFill>
            <a:srgbClr val="53D7E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480560" y="4224528"/>
            <a:ext cx="182880" cy="182880"/>
          </a:xfrm>
          <a:prstGeom prst="ellipse">
            <a:avLst/>
          </a:prstGeom>
          <a:solidFill>
            <a:srgbClr val="53D7E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7635240" y="1207008"/>
            <a:ext cx="3566160" cy="4480560"/>
          </a:xfrm>
          <a:prstGeom prst="roundRect">
            <a:avLst>
              <a:gd name="adj" fmla="val 1538"/>
            </a:avLst>
          </a:prstGeom>
          <a:solidFill>
            <a:srgbClr val="100E2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8001000" y="1645920"/>
            <a:ext cx="24688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10" kern="0" dirty="0">
                <a:solidFill>
                  <a:srgbClr val="F2A54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VALIDATION SIGNAL</a:t>
            </a:r>
            <a:endParaRPr lang="en-US" sz="700" dirty="0"/>
          </a:p>
        </p:txBody>
      </p:sp>
      <p:sp>
        <p:nvSpPr>
          <p:cNvPr id="20" name="Text 18"/>
          <p:cNvSpPr/>
          <p:nvPr/>
        </p:nvSpPr>
        <p:spPr>
          <a:xfrm>
            <a:off x="7955280" y="2331720"/>
            <a:ext cx="2743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100" b="1" dirty="0">
                <a:solidFill>
                  <a:srgbClr val="53D7E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4.6×</a:t>
            </a:r>
            <a:endParaRPr lang="en-US" sz="3100" dirty="0"/>
          </a:p>
        </p:txBody>
      </p:sp>
      <p:sp>
        <p:nvSpPr>
          <p:cNvPr id="21" name="Text 19"/>
          <p:cNvSpPr/>
          <p:nvPr/>
        </p:nvSpPr>
        <p:spPr>
          <a:xfrm>
            <a:off x="7982712" y="3218688"/>
            <a:ext cx="2560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50" dirty="0">
                <a:solidFill>
                  <a:srgbClr val="BFC8C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 result</a:t>
            </a:r>
            <a:endParaRPr lang="en-US" sz="850" dirty="0"/>
          </a:p>
        </p:txBody>
      </p:sp>
      <p:sp>
        <p:nvSpPr>
          <p:cNvPr id="22" name="Shape 20"/>
          <p:cNvSpPr/>
          <p:nvPr/>
        </p:nvSpPr>
        <p:spPr>
          <a:xfrm>
            <a:off x="7982712" y="4297680"/>
            <a:ext cx="2606040" cy="0"/>
          </a:xfrm>
          <a:prstGeom prst="line">
            <a:avLst/>
          </a:prstGeom>
          <a:noFill/>
          <a:ln w="25400">
            <a:solidFill>
              <a:srgbClr val="F2A542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7982712" y="4590288"/>
            <a:ext cx="25603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dirty="0">
                <a:solidFill>
                  <a:srgbClr val="53D7E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NEXT_GATE / READY</a:t>
            </a:r>
            <a:endParaRPr lang="en-US" sz="700" dirty="0"/>
          </a:p>
        </p:txBody>
      </p:sp>
      <p:sp>
        <p:nvSpPr>
          <p:cNvPr id="24" name="Text 22"/>
          <p:cNvSpPr/>
          <p:nvPr/>
        </p:nvSpPr>
        <p:spPr>
          <a:xfrm>
            <a:off x="658368" y="6492240"/>
            <a:ext cx="30632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50" b="1" spc="110" kern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50" dirty="0"/>
          </a:p>
        </p:txBody>
      </p:sp>
      <p:sp>
        <p:nvSpPr>
          <p:cNvPr id="25" name="Text 23"/>
          <p:cNvSpPr/>
          <p:nvPr/>
        </p:nvSpPr>
        <p:spPr>
          <a:xfrm>
            <a:off x="10991088" y="6455664"/>
            <a:ext cx="53035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7142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475488"/>
            <a:ext cx="51206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00" b="1" spc="180" kern="0" dirty="0">
                <a:solidFill>
                  <a:srgbClr val="53D7E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05 / BEACHHEAD</a:t>
            </a:r>
            <a:endParaRPr lang="en-US" sz="800" dirty="0"/>
          </a:p>
        </p:txBody>
      </p:sp>
      <p:sp>
        <p:nvSpPr>
          <p:cNvPr id="3" name="Shape 1"/>
          <p:cNvSpPr/>
          <p:nvPr/>
        </p:nvSpPr>
        <p:spPr>
          <a:xfrm>
            <a:off x="658368" y="868680"/>
            <a:ext cx="10863072" cy="0"/>
          </a:xfrm>
          <a:prstGeom prst="line">
            <a:avLst/>
          </a:prstGeom>
          <a:noFill/>
          <a:ln w="10160">
            <a:solidFill>
              <a:srgbClr val="454B4D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58368" y="1207008"/>
            <a:ext cx="6510528" cy="4480560"/>
          </a:xfrm>
          <a:prstGeom prst="roundRect">
            <a:avLst>
              <a:gd name="adj" fmla="val 1224"/>
            </a:avLst>
          </a:prstGeom>
          <a:solidFill>
            <a:srgbClr val="211D3E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960120" y="1627632"/>
            <a:ext cx="5623560" cy="11155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Enter where delay is expensive and proof is accessible</a:t>
            </a:r>
            <a:endParaRPr lang="en-US" sz="2800" dirty="0"/>
          </a:p>
        </p:txBody>
      </p:sp>
      <p:sp>
        <p:nvSpPr>
          <p:cNvPr id="6" name="Text 4"/>
          <p:cNvSpPr/>
          <p:nvPr/>
        </p:nvSpPr>
        <p:spPr>
          <a:xfrm>
            <a:off x="987552" y="2971800"/>
            <a:ext cx="5230368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80" dirty="0">
                <a:solidFill>
                  <a:srgbClr val="BFC8C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Define the first buyer, use case, reachable accounts, buying trigger, and adjacent expansion.</a:t>
            </a:r>
            <a:endParaRPr lang="en-US" sz="1280" dirty="0"/>
          </a:p>
        </p:txBody>
      </p:sp>
      <p:sp>
        <p:nvSpPr>
          <p:cNvPr id="7" name="Shape 5"/>
          <p:cNvSpPr/>
          <p:nvPr/>
        </p:nvSpPr>
        <p:spPr>
          <a:xfrm>
            <a:off x="1005840" y="4846320"/>
            <a:ext cx="1051560" cy="0"/>
          </a:xfrm>
          <a:prstGeom prst="line">
            <a:avLst/>
          </a:prstGeom>
          <a:noFill/>
          <a:ln w="25400">
            <a:solidFill>
              <a:srgbClr val="53D7E8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2057400" y="4846320"/>
            <a:ext cx="0" cy="-621792"/>
          </a:xfrm>
          <a:prstGeom prst="line">
            <a:avLst/>
          </a:prstGeom>
          <a:noFill/>
          <a:ln w="25400">
            <a:solidFill>
              <a:srgbClr val="53D7E8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2057400" y="4224528"/>
            <a:ext cx="1280160" cy="0"/>
          </a:xfrm>
          <a:prstGeom prst="line">
            <a:avLst/>
          </a:prstGeom>
          <a:noFill/>
          <a:ln w="25400">
            <a:solidFill>
              <a:srgbClr val="53D7E8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3337560" y="4224528"/>
            <a:ext cx="0" cy="621792"/>
          </a:xfrm>
          <a:prstGeom prst="line">
            <a:avLst/>
          </a:prstGeom>
          <a:noFill/>
          <a:ln w="25400">
            <a:solidFill>
              <a:srgbClr val="53D7E8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3337560" y="4846320"/>
            <a:ext cx="1234440" cy="0"/>
          </a:xfrm>
          <a:prstGeom prst="line">
            <a:avLst/>
          </a:prstGeom>
          <a:noFill/>
          <a:ln w="25400">
            <a:solidFill>
              <a:srgbClr val="F2A542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4572000" y="4846320"/>
            <a:ext cx="0" cy="-530352"/>
          </a:xfrm>
          <a:prstGeom prst="line">
            <a:avLst/>
          </a:prstGeom>
          <a:noFill/>
          <a:ln w="25400">
            <a:solidFill>
              <a:srgbClr val="53D7E8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4572000" y="4315968"/>
            <a:ext cx="1371600" cy="0"/>
          </a:xfrm>
          <a:prstGeom prst="line">
            <a:avLst/>
          </a:prstGeom>
          <a:noFill/>
          <a:ln w="25400">
            <a:solidFill>
              <a:srgbClr val="53D7E8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914400" y="4754880"/>
            <a:ext cx="182880" cy="182880"/>
          </a:xfrm>
          <a:prstGeom prst="ellipse">
            <a:avLst/>
          </a:prstGeom>
          <a:solidFill>
            <a:srgbClr val="53D7E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1965960" y="4133088"/>
            <a:ext cx="182880" cy="182880"/>
          </a:xfrm>
          <a:prstGeom prst="ellipse">
            <a:avLst/>
          </a:prstGeom>
          <a:solidFill>
            <a:srgbClr val="53D7E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3246120" y="4754880"/>
            <a:ext cx="182880" cy="182880"/>
          </a:xfrm>
          <a:prstGeom prst="ellipse">
            <a:avLst/>
          </a:prstGeom>
          <a:solidFill>
            <a:srgbClr val="53D7E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480560" y="4224528"/>
            <a:ext cx="182880" cy="182880"/>
          </a:xfrm>
          <a:prstGeom prst="ellipse">
            <a:avLst/>
          </a:prstGeom>
          <a:solidFill>
            <a:srgbClr val="53D7E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7635240" y="1207008"/>
            <a:ext cx="3566160" cy="4480560"/>
          </a:xfrm>
          <a:prstGeom prst="roundRect">
            <a:avLst>
              <a:gd name="adj" fmla="val 1538"/>
            </a:avLst>
          </a:prstGeom>
          <a:solidFill>
            <a:srgbClr val="100E2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8001000" y="1645920"/>
            <a:ext cx="24688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10" kern="0" dirty="0">
                <a:solidFill>
                  <a:srgbClr val="F2A54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VALIDATION SIGNAL</a:t>
            </a:r>
            <a:endParaRPr lang="en-US" sz="700" dirty="0"/>
          </a:p>
        </p:txBody>
      </p:sp>
      <p:sp>
        <p:nvSpPr>
          <p:cNvPr id="20" name="Text 18"/>
          <p:cNvSpPr/>
          <p:nvPr/>
        </p:nvSpPr>
        <p:spPr>
          <a:xfrm>
            <a:off x="7955280" y="2331720"/>
            <a:ext cx="2743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100" b="1" dirty="0">
                <a:solidFill>
                  <a:srgbClr val="53D7E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120</a:t>
            </a:r>
            <a:endParaRPr lang="en-US" sz="3100" dirty="0"/>
          </a:p>
        </p:txBody>
      </p:sp>
      <p:sp>
        <p:nvSpPr>
          <p:cNvPr id="21" name="Text 19"/>
          <p:cNvSpPr/>
          <p:nvPr/>
        </p:nvSpPr>
        <p:spPr>
          <a:xfrm>
            <a:off x="7982712" y="3218688"/>
            <a:ext cx="2560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50" dirty="0">
                <a:solidFill>
                  <a:srgbClr val="BFC8C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 accounts</a:t>
            </a:r>
            <a:endParaRPr lang="en-US" sz="850" dirty="0"/>
          </a:p>
        </p:txBody>
      </p:sp>
      <p:sp>
        <p:nvSpPr>
          <p:cNvPr id="22" name="Shape 20"/>
          <p:cNvSpPr/>
          <p:nvPr/>
        </p:nvSpPr>
        <p:spPr>
          <a:xfrm>
            <a:off x="7982712" y="4297680"/>
            <a:ext cx="2606040" cy="0"/>
          </a:xfrm>
          <a:prstGeom prst="line">
            <a:avLst/>
          </a:prstGeom>
          <a:noFill/>
          <a:ln w="25400">
            <a:solidFill>
              <a:srgbClr val="F2A542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7982712" y="4590288"/>
            <a:ext cx="25603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dirty="0">
                <a:solidFill>
                  <a:srgbClr val="53D7E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NEXT_GATE / READY</a:t>
            </a:r>
            <a:endParaRPr lang="en-US" sz="700" dirty="0"/>
          </a:p>
        </p:txBody>
      </p:sp>
      <p:sp>
        <p:nvSpPr>
          <p:cNvPr id="24" name="Text 22"/>
          <p:cNvSpPr/>
          <p:nvPr/>
        </p:nvSpPr>
        <p:spPr>
          <a:xfrm>
            <a:off x="658368" y="6492240"/>
            <a:ext cx="30632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50" b="1" spc="110" kern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50" dirty="0"/>
          </a:p>
        </p:txBody>
      </p:sp>
      <p:sp>
        <p:nvSpPr>
          <p:cNvPr id="25" name="Text 23"/>
          <p:cNvSpPr/>
          <p:nvPr/>
        </p:nvSpPr>
        <p:spPr>
          <a:xfrm>
            <a:off x="10991088" y="6455664"/>
            <a:ext cx="53035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05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7142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475488"/>
            <a:ext cx="51206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00" b="1" spc="180" kern="0" dirty="0">
                <a:solidFill>
                  <a:srgbClr val="53D7E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06 / MOAT</a:t>
            </a:r>
            <a:endParaRPr lang="en-US" sz="800" dirty="0"/>
          </a:p>
        </p:txBody>
      </p:sp>
      <p:sp>
        <p:nvSpPr>
          <p:cNvPr id="3" name="Shape 1"/>
          <p:cNvSpPr/>
          <p:nvPr/>
        </p:nvSpPr>
        <p:spPr>
          <a:xfrm>
            <a:off x="658368" y="868680"/>
            <a:ext cx="10863072" cy="0"/>
          </a:xfrm>
          <a:prstGeom prst="line">
            <a:avLst/>
          </a:prstGeom>
          <a:noFill/>
          <a:ln w="10160">
            <a:solidFill>
              <a:srgbClr val="454B4D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58368" y="1207008"/>
            <a:ext cx="6510528" cy="4480560"/>
          </a:xfrm>
          <a:prstGeom prst="roundRect">
            <a:avLst>
              <a:gd name="adj" fmla="val 1224"/>
            </a:avLst>
          </a:prstGeom>
          <a:solidFill>
            <a:srgbClr val="211D3E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960120" y="1627632"/>
            <a:ext cx="5623560" cy="11155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The advantage compounds through deployment learning</a:t>
            </a:r>
            <a:endParaRPr lang="en-US" sz="2800" dirty="0"/>
          </a:p>
        </p:txBody>
      </p:sp>
      <p:sp>
        <p:nvSpPr>
          <p:cNvPr id="6" name="Text 4"/>
          <p:cNvSpPr/>
          <p:nvPr/>
        </p:nvSpPr>
        <p:spPr>
          <a:xfrm>
            <a:off x="987552" y="2971800"/>
            <a:ext cx="5230368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80" dirty="0">
                <a:solidFill>
                  <a:srgbClr val="BFC8C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Connect proprietary methods, data rights, integration depth, certification, know-how, and switching cost.</a:t>
            </a:r>
            <a:endParaRPr lang="en-US" sz="1280" dirty="0"/>
          </a:p>
        </p:txBody>
      </p:sp>
      <p:sp>
        <p:nvSpPr>
          <p:cNvPr id="7" name="Shape 5"/>
          <p:cNvSpPr/>
          <p:nvPr/>
        </p:nvSpPr>
        <p:spPr>
          <a:xfrm>
            <a:off x="1005840" y="4846320"/>
            <a:ext cx="1051560" cy="0"/>
          </a:xfrm>
          <a:prstGeom prst="line">
            <a:avLst/>
          </a:prstGeom>
          <a:noFill/>
          <a:ln w="25400">
            <a:solidFill>
              <a:srgbClr val="53D7E8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2057400" y="4846320"/>
            <a:ext cx="0" cy="-621792"/>
          </a:xfrm>
          <a:prstGeom prst="line">
            <a:avLst/>
          </a:prstGeom>
          <a:noFill/>
          <a:ln w="25400">
            <a:solidFill>
              <a:srgbClr val="53D7E8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2057400" y="4224528"/>
            <a:ext cx="1280160" cy="0"/>
          </a:xfrm>
          <a:prstGeom prst="line">
            <a:avLst/>
          </a:prstGeom>
          <a:noFill/>
          <a:ln w="25400">
            <a:solidFill>
              <a:srgbClr val="53D7E8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3337560" y="4224528"/>
            <a:ext cx="0" cy="621792"/>
          </a:xfrm>
          <a:prstGeom prst="line">
            <a:avLst/>
          </a:prstGeom>
          <a:noFill/>
          <a:ln w="25400">
            <a:solidFill>
              <a:srgbClr val="53D7E8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3337560" y="4846320"/>
            <a:ext cx="1234440" cy="0"/>
          </a:xfrm>
          <a:prstGeom prst="line">
            <a:avLst/>
          </a:prstGeom>
          <a:noFill/>
          <a:ln w="25400">
            <a:solidFill>
              <a:srgbClr val="F2A542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4572000" y="4846320"/>
            <a:ext cx="0" cy="-530352"/>
          </a:xfrm>
          <a:prstGeom prst="line">
            <a:avLst/>
          </a:prstGeom>
          <a:noFill/>
          <a:ln w="25400">
            <a:solidFill>
              <a:srgbClr val="53D7E8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4572000" y="4315968"/>
            <a:ext cx="1371600" cy="0"/>
          </a:xfrm>
          <a:prstGeom prst="line">
            <a:avLst/>
          </a:prstGeom>
          <a:noFill/>
          <a:ln w="25400">
            <a:solidFill>
              <a:srgbClr val="53D7E8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914400" y="4754880"/>
            <a:ext cx="182880" cy="182880"/>
          </a:xfrm>
          <a:prstGeom prst="ellipse">
            <a:avLst/>
          </a:prstGeom>
          <a:solidFill>
            <a:srgbClr val="53D7E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1965960" y="4133088"/>
            <a:ext cx="182880" cy="182880"/>
          </a:xfrm>
          <a:prstGeom prst="ellipse">
            <a:avLst/>
          </a:prstGeom>
          <a:solidFill>
            <a:srgbClr val="53D7E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3246120" y="4754880"/>
            <a:ext cx="182880" cy="182880"/>
          </a:xfrm>
          <a:prstGeom prst="ellipse">
            <a:avLst/>
          </a:prstGeom>
          <a:solidFill>
            <a:srgbClr val="53D7E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480560" y="4224528"/>
            <a:ext cx="182880" cy="182880"/>
          </a:xfrm>
          <a:prstGeom prst="ellipse">
            <a:avLst/>
          </a:prstGeom>
          <a:solidFill>
            <a:srgbClr val="53D7E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7635240" y="1207008"/>
            <a:ext cx="3566160" cy="4480560"/>
          </a:xfrm>
          <a:prstGeom prst="roundRect">
            <a:avLst>
              <a:gd name="adj" fmla="val 1538"/>
            </a:avLst>
          </a:prstGeom>
          <a:solidFill>
            <a:srgbClr val="100E2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8001000" y="1645920"/>
            <a:ext cx="24688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10" kern="0" dirty="0">
                <a:solidFill>
                  <a:srgbClr val="F2A54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VALIDATION SIGNAL</a:t>
            </a:r>
            <a:endParaRPr lang="en-US" sz="700" dirty="0"/>
          </a:p>
        </p:txBody>
      </p:sp>
      <p:sp>
        <p:nvSpPr>
          <p:cNvPr id="20" name="Text 18"/>
          <p:cNvSpPr/>
          <p:nvPr/>
        </p:nvSpPr>
        <p:spPr>
          <a:xfrm>
            <a:off x="7955280" y="2331720"/>
            <a:ext cx="2743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100" b="1" dirty="0">
                <a:solidFill>
                  <a:srgbClr val="53D7E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6 layers</a:t>
            </a:r>
            <a:endParaRPr lang="en-US" sz="3100" dirty="0"/>
          </a:p>
        </p:txBody>
      </p:sp>
      <p:sp>
        <p:nvSpPr>
          <p:cNvPr id="21" name="Text 19"/>
          <p:cNvSpPr/>
          <p:nvPr/>
        </p:nvSpPr>
        <p:spPr>
          <a:xfrm>
            <a:off x="7982712" y="3218688"/>
            <a:ext cx="2560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50" dirty="0">
                <a:solidFill>
                  <a:srgbClr val="BFC8C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defense in depth</a:t>
            </a:r>
            <a:endParaRPr lang="en-US" sz="850" dirty="0"/>
          </a:p>
        </p:txBody>
      </p:sp>
      <p:sp>
        <p:nvSpPr>
          <p:cNvPr id="22" name="Shape 20"/>
          <p:cNvSpPr/>
          <p:nvPr/>
        </p:nvSpPr>
        <p:spPr>
          <a:xfrm>
            <a:off x="7982712" y="4297680"/>
            <a:ext cx="2606040" cy="0"/>
          </a:xfrm>
          <a:prstGeom prst="line">
            <a:avLst/>
          </a:prstGeom>
          <a:noFill/>
          <a:ln w="25400">
            <a:solidFill>
              <a:srgbClr val="F2A542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7982712" y="4590288"/>
            <a:ext cx="25603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dirty="0">
                <a:solidFill>
                  <a:srgbClr val="53D7E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NEXT_GATE / READY</a:t>
            </a:r>
            <a:endParaRPr lang="en-US" sz="700" dirty="0"/>
          </a:p>
        </p:txBody>
      </p:sp>
      <p:sp>
        <p:nvSpPr>
          <p:cNvPr id="24" name="Text 22"/>
          <p:cNvSpPr/>
          <p:nvPr/>
        </p:nvSpPr>
        <p:spPr>
          <a:xfrm>
            <a:off x="658368" y="6492240"/>
            <a:ext cx="30632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50" b="1" spc="110" kern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50" dirty="0"/>
          </a:p>
        </p:txBody>
      </p:sp>
      <p:sp>
        <p:nvSpPr>
          <p:cNvPr id="25" name="Text 23"/>
          <p:cNvSpPr/>
          <p:nvPr/>
        </p:nvSpPr>
        <p:spPr>
          <a:xfrm>
            <a:off x="10991088" y="6455664"/>
            <a:ext cx="53035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06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7142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475488"/>
            <a:ext cx="51206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00" b="1" spc="180" kern="0" dirty="0">
                <a:solidFill>
                  <a:srgbClr val="53D7E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07 / ASK</a:t>
            </a:r>
            <a:endParaRPr lang="en-US" sz="800" dirty="0"/>
          </a:p>
        </p:txBody>
      </p:sp>
      <p:sp>
        <p:nvSpPr>
          <p:cNvPr id="3" name="Shape 1"/>
          <p:cNvSpPr/>
          <p:nvPr/>
        </p:nvSpPr>
        <p:spPr>
          <a:xfrm>
            <a:off x="658368" y="868680"/>
            <a:ext cx="10863072" cy="0"/>
          </a:xfrm>
          <a:prstGeom prst="line">
            <a:avLst/>
          </a:prstGeom>
          <a:noFill/>
          <a:ln w="10160">
            <a:solidFill>
              <a:srgbClr val="454B4D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58368" y="1207008"/>
            <a:ext cx="6510528" cy="4480560"/>
          </a:xfrm>
          <a:prstGeom prst="roundRect">
            <a:avLst>
              <a:gd name="adj" fmla="val 1224"/>
            </a:avLst>
          </a:prstGeom>
          <a:solidFill>
            <a:srgbClr val="211D3E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960120" y="1627632"/>
            <a:ext cx="5623560" cy="11155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Fund the evidence required for commercial scale</a:t>
            </a:r>
            <a:endParaRPr lang="en-US" sz="2800" dirty="0"/>
          </a:p>
        </p:txBody>
      </p:sp>
      <p:sp>
        <p:nvSpPr>
          <p:cNvPr id="6" name="Text 4"/>
          <p:cNvSpPr/>
          <p:nvPr/>
        </p:nvSpPr>
        <p:spPr>
          <a:xfrm>
            <a:off x="987552" y="2971800"/>
            <a:ext cx="5230368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80" dirty="0">
                <a:solidFill>
                  <a:srgbClr val="BFC8C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State capital, runway, engineering, validation, pilot, regulatory, and revenue milestones.</a:t>
            </a:r>
            <a:endParaRPr lang="en-US" sz="1280" dirty="0"/>
          </a:p>
        </p:txBody>
      </p:sp>
      <p:sp>
        <p:nvSpPr>
          <p:cNvPr id="7" name="Shape 5"/>
          <p:cNvSpPr/>
          <p:nvPr/>
        </p:nvSpPr>
        <p:spPr>
          <a:xfrm>
            <a:off x="1005840" y="4846320"/>
            <a:ext cx="1051560" cy="0"/>
          </a:xfrm>
          <a:prstGeom prst="line">
            <a:avLst/>
          </a:prstGeom>
          <a:noFill/>
          <a:ln w="25400">
            <a:solidFill>
              <a:srgbClr val="53D7E8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2057400" y="4846320"/>
            <a:ext cx="0" cy="-621792"/>
          </a:xfrm>
          <a:prstGeom prst="line">
            <a:avLst/>
          </a:prstGeom>
          <a:noFill/>
          <a:ln w="25400">
            <a:solidFill>
              <a:srgbClr val="53D7E8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2057400" y="4224528"/>
            <a:ext cx="1280160" cy="0"/>
          </a:xfrm>
          <a:prstGeom prst="line">
            <a:avLst/>
          </a:prstGeom>
          <a:noFill/>
          <a:ln w="25400">
            <a:solidFill>
              <a:srgbClr val="53D7E8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3337560" y="4224528"/>
            <a:ext cx="0" cy="621792"/>
          </a:xfrm>
          <a:prstGeom prst="line">
            <a:avLst/>
          </a:prstGeom>
          <a:noFill/>
          <a:ln w="25400">
            <a:solidFill>
              <a:srgbClr val="53D7E8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3337560" y="4846320"/>
            <a:ext cx="1234440" cy="0"/>
          </a:xfrm>
          <a:prstGeom prst="line">
            <a:avLst/>
          </a:prstGeom>
          <a:noFill/>
          <a:ln w="25400">
            <a:solidFill>
              <a:srgbClr val="F2A542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4572000" y="4846320"/>
            <a:ext cx="0" cy="-530352"/>
          </a:xfrm>
          <a:prstGeom prst="line">
            <a:avLst/>
          </a:prstGeom>
          <a:noFill/>
          <a:ln w="25400">
            <a:solidFill>
              <a:srgbClr val="53D7E8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4572000" y="4315968"/>
            <a:ext cx="1371600" cy="0"/>
          </a:xfrm>
          <a:prstGeom prst="line">
            <a:avLst/>
          </a:prstGeom>
          <a:noFill/>
          <a:ln w="25400">
            <a:solidFill>
              <a:srgbClr val="53D7E8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914400" y="4754880"/>
            <a:ext cx="182880" cy="182880"/>
          </a:xfrm>
          <a:prstGeom prst="ellipse">
            <a:avLst/>
          </a:prstGeom>
          <a:solidFill>
            <a:srgbClr val="53D7E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1965960" y="4133088"/>
            <a:ext cx="182880" cy="182880"/>
          </a:xfrm>
          <a:prstGeom prst="ellipse">
            <a:avLst/>
          </a:prstGeom>
          <a:solidFill>
            <a:srgbClr val="53D7E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3246120" y="4754880"/>
            <a:ext cx="182880" cy="182880"/>
          </a:xfrm>
          <a:prstGeom prst="ellipse">
            <a:avLst/>
          </a:prstGeom>
          <a:solidFill>
            <a:srgbClr val="53D7E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480560" y="4224528"/>
            <a:ext cx="182880" cy="182880"/>
          </a:xfrm>
          <a:prstGeom prst="ellipse">
            <a:avLst/>
          </a:prstGeom>
          <a:solidFill>
            <a:srgbClr val="53D7E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7635240" y="1207008"/>
            <a:ext cx="3566160" cy="4480560"/>
          </a:xfrm>
          <a:prstGeom prst="roundRect">
            <a:avLst>
              <a:gd name="adj" fmla="val 1538"/>
            </a:avLst>
          </a:prstGeom>
          <a:solidFill>
            <a:srgbClr val="100E2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8001000" y="1645920"/>
            <a:ext cx="24688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10" kern="0" dirty="0">
                <a:solidFill>
                  <a:srgbClr val="F2A54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VALIDATION SIGNAL</a:t>
            </a:r>
            <a:endParaRPr lang="en-US" sz="700" dirty="0"/>
          </a:p>
        </p:txBody>
      </p:sp>
      <p:sp>
        <p:nvSpPr>
          <p:cNvPr id="20" name="Text 18"/>
          <p:cNvSpPr/>
          <p:nvPr/>
        </p:nvSpPr>
        <p:spPr>
          <a:xfrm>
            <a:off x="7955280" y="2331720"/>
            <a:ext cx="2743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100" b="1" dirty="0">
                <a:solidFill>
                  <a:srgbClr val="53D7E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$3.2M</a:t>
            </a:r>
            <a:endParaRPr lang="en-US" sz="3100" dirty="0"/>
          </a:p>
        </p:txBody>
      </p:sp>
      <p:sp>
        <p:nvSpPr>
          <p:cNvPr id="21" name="Text 19"/>
          <p:cNvSpPr/>
          <p:nvPr/>
        </p:nvSpPr>
        <p:spPr>
          <a:xfrm>
            <a:off x="7982712" y="3218688"/>
            <a:ext cx="2560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50" dirty="0">
                <a:solidFill>
                  <a:srgbClr val="BFC8C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 seed ask</a:t>
            </a:r>
            <a:endParaRPr lang="en-US" sz="850" dirty="0"/>
          </a:p>
        </p:txBody>
      </p:sp>
      <p:sp>
        <p:nvSpPr>
          <p:cNvPr id="22" name="Shape 20"/>
          <p:cNvSpPr/>
          <p:nvPr/>
        </p:nvSpPr>
        <p:spPr>
          <a:xfrm>
            <a:off x="7982712" y="4297680"/>
            <a:ext cx="2606040" cy="0"/>
          </a:xfrm>
          <a:prstGeom prst="line">
            <a:avLst/>
          </a:prstGeom>
          <a:noFill/>
          <a:ln w="25400">
            <a:solidFill>
              <a:srgbClr val="F2A542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7982712" y="4590288"/>
            <a:ext cx="25603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dirty="0">
                <a:solidFill>
                  <a:srgbClr val="53D7E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NEXT_GATE / READY</a:t>
            </a:r>
            <a:endParaRPr lang="en-US" sz="700" dirty="0"/>
          </a:p>
        </p:txBody>
      </p:sp>
      <p:sp>
        <p:nvSpPr>
          <p:cNvPr id="24" name="Text 22"/>
          <p:cNvSpPr/>
          <p:nvPr/>
        </p:nvSpPr>
        <p:spPr>
          <a:xfrm>
            <a:off x="658368" y="6492240"/>
            <a:ext cx="30632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50" b="1" spc="110" kern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50" dirty="0"/>
          </a:p>
        </p:txBody>
      </p:sp>
      <p:sp>
        <p:nvSpPr>
          <p:cNvPr id="25" name="Text 23"/>
          <p:cNvSpPr/>
          <p:nvPr/>
        </p:nvSpPr>
        <p:spPr>
          <a:xfrm>
            <a:off x="10991088" y="6455664"/>
            <a:ext cx="53035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07</a:t>
            </a:r>
            <a:endParaRPr lang="en-US" sz="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FreeAIPPT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Deep Tech Startup Pitch Deck</dc:title>
  <dc:subject>Original editable PowerPoint template</dc:subject>
  <dc:creator>FreeAIPPT</dc:creator>
  <cp:lastModifiedBy>FreeAIPPT</cp:lastModifiedBy>
  <cp:revision>1</cp:revision>
  <dcterms:created xsi:type="dcterms:W3CDTF">2026-09-10T08:30:33Z</dcterms:created>
  <dcterms:modified xsi:type="dcterms:W3CDTF">2026-09-10T08:30:33Z</dcterms:modified>
</cp:coreProperties>
</file>