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7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6692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E19A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70432"/>
            <a:ext cx="53949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the trade-offs visible before approval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76656" y="2880360"/>
            <a:ext cx="4983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6674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decision-ready structure for need, options, delivery, evidence, risk, and the next approval.</a:t>
            </a:r>
            <a:endParaRPr lang="en-US" sz="1320" dirty="0"/>
          </a:p>
        </p:txBody>
      </p:sp>
      <p:sp>
        <p:nvSpPr>
          <p:cNvPr id="5" name="Shape 3"/>
          <p:cNvSpPr/>
          <p:nvPr/>
        </p:nvSpPr>
        <p:spPr>
          <a:xfrm>
            <a:off x="6400800" y="731520"/>
            <a:ext cx="4983480" cy="5394960"/>
          </a:xfrm>
          <a:prstGeom prst="rect">
            <a:avLst>
              <a:gd name="adj" fmla="val 1468"/>
            </a:avLst>
          </a:prstGeom>
          <a:solidFill>
            <a:srgbClr val="FAF7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20840" y="1051560"/>
            <a:ext cx="804672" cy="886968"/>
          </a:xfrm>
          <a:prstGeom prst="rect">
            <a:avLst>
              <a:gd name="adj" fmla="val 9091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589520" y="1051560"/>
            <a:ext cx="804672" cy="886968"/>
          </a:xfrm>
          <a:prstGeom prst="rect">
            <a:avLst>
              <a:gd name="adj" fmla="val 9091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458200" y="1051560"/>
            <a:ext cx="804672" cy="886968"/>
          </a:xfrm>
          <a:prstGeom prst="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326880" y="1051560"/>
            <a:ext cx="804672" cy="886968"/>
          </a:xfrm>
          <a:prstGeom prst="rect">
            <a:avLst>
              <a:gd name="adj" fmla="val 9091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195560" y="1051560"/>
            <a:ext cx="804672" cy="886968"/>
          </a:xfrm>
          <a:prstGeom prst="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39712" y="120700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6720840" y="2002536"/>
            <a:ext cx="804672" cy="886968"/>
          </a:xfrm>
          <a:prstGeom prst="rect">
            <a:avLst>
              <a:gd name="adj" fmla="val 9091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589520" y="2002536"/>
            <a:ext cx="804672" cy="886968"/>
          </a:xfrm>
          <a:prstGeom prst="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458200" y="2002536"/>
            <a:ext cx="804672" cy="886968"/>
          </a:xfrm>
          <a:prstGeom prst="rect">
            <a:avLst>
              <a:gd name="adj" fmla="val 9091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326880" y="2002536"/>
            <a:ext cx="804672" cy="886968"/>
          </a:xfrm>
          <a:prstGeom prst="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195560" y="2002536"/>
            <a:ext cx="804672" cy="886968"/>
          </a:xfrm>
          <a:prstGeom prst="rect">
            <a:avLst>
              <a:gd name="adj" fmla="val 9091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39712" y="2157984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6720840" y="2953512"/>
            <a:ext cx="804672" cy="886968"/>
          </a:xfrm>
          <a:prstGeom prst="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589520" y="2953512"/>
            <a:ext cx="804672" cy="886968"/>
          </a:xfrm>
          <a:prstGeom prst="rect">
            <a:avLst>
              <a:gd name="adj" fmla="val 9091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458200" y="2953512"/>
            <a:ext cx="804672" cy="886968"/>
          </a:xfrm>
          <a:prstGeom prst="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326880" y="2953512"/>
            <a:ext cx="804672" cy="886968"/>
          </a:xfrm>
          <a:prstGeom prst="rect">
            <a:avLst>
              <a:gd name="adj" fmla="val 9091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0195560" y="2953512"/>
            <a:ext cx="804672" cy="886968"/>
          </a:xfrm>
          <a:prstGeom prst="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839712" y="3108960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6720840" y="3904488"/>
            <a:ext cx="804672" cy="886968"/>
          </a:xfrm>
          <a:prstGeom prst="rect">
            <a:avLst>
              <a:gd name="adj" fmla="val 9091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589520" y="3904488"/>
            <a:ext cx="804672" cy="886968"/>
          </a:xfrm>
          <a:prstGeom prst="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458200" y="3904488"/>
            <a:ext cx="804672" cy="886968"/>
          </a:xfrm>
          <a:prstGeom prst="rect">
            <a:avLst>
              <a:gd name="adj" fmla="val 9091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326880" y="3904488"/>
            <a:ext cx="804672" cy="886968"/>
          </a:xfrm>
          <a:prstGeom prst="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195560" y="3904488"/>
            <a:ext cx="804672" cy="886968"/>
          </a:xfrm>
          <a:prstGeom prst="rect">
            <a:avLst>
              <a:gd name="adj" fmla="val 9091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39712" y="4059936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0" name="Shape 28"/>
          <p:cNvSpPr/>
          <p:nvPr/>
        </p:nvSpPr>
        <p:spPr>
          <a:xfrm>
            <a:off x="6720840" y="4855464"/>
            <a:ext cx="804672" cy="886968"/>
          </a:xfrm>
          <a:prstGeom prst="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7589520" y="4855464"/>
            <a:ext cx="804672" cy="886968"/>
          </a:xfrm>
          <a:prstGeom prst="rect">
            <a:avLst>
              <a:gd name="adj" fmla="val 9091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458200" y="4855464"/>
            <a:ext cx="804672" cy="886968"/>
          </a:xfrm>
          <a:prstGeom prst="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9326880" y="4855464"/>
            <a:ext cx="804672" cy="886968"/>
          </a:xfrm>
          <a:prstGeom prst="rect">
            <a:avLst>
              <a:gd name="adj" fmla="val 9091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0195560" y="4855464"/>
            <a:ext cx="804672" cy="886968"/>
          </a:xfrm>
          <a:prstGeom prst="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839712" y="5010912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</a:t>
            </a:r>
            <a:endParaRPr lang="en-US" sz="550" dirty="0"/>
          </a:p>
        </p:txBody>
      </p:sp>
      <p:sp>
        <p:nvSpPr>
          <p:cNvPr id="36" name="Shape 34"/>
          <p:cNvSpPr/>
          <p:nvPr/>
        </p:nvSpPr>
        <p:spPr>
          <a:xfrm>
            <a:off x="685800" y="4983480"/>
            <a:ext cx="4434840" cy="457200"/>
          </a:xfrm>
          <a:prstGeom prst="roundRect">
            <a:avLst>
              <a:gd name="adj" fmla="val 16000"/>
            </a:avLst>
          </a:prstGeom>
          <a:solidFill>
            <a:srgbClr val="E7EE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914400" y="5148072"/>
            <a:ext cx="3977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· NATIVE SHAPES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7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E19A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NEED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problem has a measurable boundary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AF7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58568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575304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892040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08776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0704" y="253288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941832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258568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575304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892040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08776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60704" y="317296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941832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258568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575304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92040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08776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60704" y="381304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941832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258568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575304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892040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208776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60704" y="445312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0" name="Shape 28"/>
          <p:cNvSpPr/>
          <p:nvPr/>
        </p:nvSpPr>
        <p:spPr>
          <a:xfrm>
            <a:off x="941832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258568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575304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892040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208776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060704" y="509320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</a:t>
            </a:r>
            <a:endParaRPr lang="en-US" sz="550" dirty="0"/>
          </a:p>
        </p:txBody>
      </p:sp>
      <p:sp>
        <p:nvSpPr>
          <p:cNvPr id="36" name="Text 34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user, current state, cost of delay, and uncertainty.</a:t>
            </a:r>
            <a:endParaRPr lang="en-US" sz="1210" dirty="0"/>
          </a:p>
        </p:txBody>
      </p:sp>
      <p:sp>
        <p:nvSpPr>
          <p:cNvPr id="37" name="Shape 35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7EE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19A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gaps</a:t>
            </a:r>
            <a:endParaRPr lang="en-US" sz="2100" dirty="0"/>
          </a:p>
        </p:txBody>
      </p:sp>
      <p:sp>
        <p:nvSpPr>
          <p:cNvPr id="39" name="Text 37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40" name="Text 38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41" name="Text 39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E19A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OPTIONS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choices on shared criteria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AF7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58568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575304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892040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08776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0704" y="253288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941832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258568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575304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892040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08776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60704" y="317296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941832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258568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575304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92040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08776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60704" y="381304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941832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258568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575304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892040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208776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60704" y="445312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0" name="Shape 28"/>
          <p:cNvSpPr/>
          <p:nvPr/>
        </p:nvSpPr>
        <p:spPr>
          <a:xfrm>
            <a:off x="941832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258568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575304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892040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208776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060704" y="509320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</a:t>
            </a:r>
            <a:endParaRPr lang="en-US" sz="550" dirty="0"/>
          </a:p>
        </p:txBody>
      </p:sp>
      <p:sp>
        <p:nvSpPr>
          <p:cNvPr id="36" name="Text 34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outcomes, effort, risk, reversibility, and owner.</a:t>
            </a:r>
            <a:endParaRPr lang="en-US" sz="1210" dirty="0"/>
          </a:p>
        </p:txBody>
      </p:sp>
      <p:sp>
        <p:nvSpPr>
          <p:cNvPr id="37" name="Shape 35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7EE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19A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options</a:t>
            </a:r>
            <a:endParaRPr lang="en-US" sz="2100" dirty="0"/>
          </a:p>
        </p:txBody>
      </p:sp>
      <p:sp>
        <p:nvSpPr>
          <p:cNvPr id="39" name="Text 37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40" name="Text 38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41" name="Text 39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7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E19A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RECOMMENDATION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the smallest credible path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AF7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58568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575304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892040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08776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0704" y="253288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941832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258568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575304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892040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08776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60704" y="317296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941832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258568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575304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92040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08776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60704" y="381304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941832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258568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575304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892040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208776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60704" y="445312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0" name="Shape 28"/>
          <p:cNvSpPr/>
          <p:nvPr/>
        </p:nvSpPr>
        <p:spPr>
          <a:xfrm>
            <a:off x="941832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258568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575304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892040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208776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060704" y="509320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</a:t>
            </a:r>
            <a:endParaRPr lang="en-US" sz="550" dirty="0"/>
          </a:p>
        </p:txBody>
      </p:sp>
      <p:sp>
        <p:nvSpPr>
          <p:cNvPr id="36" name="Text 34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why one option wins and what remains unknown.</a:t>
            </a:r>
            <a:endParaRPr lang="en-US" sz="1210" dirty="0"/>
          </a:p>
        </p:txBody>
      </p:sp>
      <p:sp>
        <p:nvSpPr>
          <p:cNvPr id="37" name="Shape 35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7EE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19A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 / 4</a:t>
            </a:r>
            <a:endParaRPr lang="en-US" sz="2100" dirty="0"/>
          </a:p>
        </p:txBody>
      </p:sp>
      <p:sp>
        <p:nvSpPr>
          <p:cNvPr id="39" name="Text 37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40" name="Text 38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41" name="Text 39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E19A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DELIVERY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Sequence work around evidence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AF7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58568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575304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892040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08776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0704" y="253288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941832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258568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575304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892040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08776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60704" y="317296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941832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258568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575304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92040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08776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60704" y="381304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941832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258568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575304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892040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208776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60704" y="445312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0" name="Shape 28"/>
          <p:cNvSpPr/>
          <p:nvPr/>
        </p:nvSpPr>
        <p:spPr>
          <a:xfrm>
            <a:off x="941832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258568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575304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892040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208776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060704" y="509320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</a:t>
            </a:r>
            <a:endParaRPr lang="en-US" sz="550" dirty="0"/>
          </a:p>
        </p:txBody>
      </p:sp>
      <p:sp>
        <p:nvSpPr>
          <p:cNvPr id="36" name="Text 34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phases, responsibilities, dependencies, and review gates.</a:t>
            </a:r>
            <a:endParaRPr lang="en-US" sz="1210" dirty="0"/>
          </a:p>
        </p:txBody>
      </p:sp>
      <p:sp>
        <p:nvSpPr>
          <p:cNvPr id="37" name="Shape 35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7EE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19A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 tasks</a:t>
            </a:r>
            <a:endParaRPr lang="en-US" sz="2100" dirty="0"/>
          </a:p>
        </p:txBody>
      </p:sp>
      <p:sp>
        <p:nvSpPr>
          <p:cNvPr id="39" name="Text 37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40" name="Text 38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41" name="Text 39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7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E19A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PILOT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bounded pilot creates useful evidence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AF7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58568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575304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892040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08776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0704" y="253288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941832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258568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575304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892040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08776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60704" y="317296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941832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258568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575304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92040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08776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60704" y="381304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941832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258568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575304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892040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208776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60704" y="445312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0" name="Shape 28"/>
          <p:cNvSpPr/>
          <p:nvPr/>
        </p:nvSpPr>
        <p:spPr>
          <a:xfrm>
            <a:off x="941832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258568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575304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892040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208776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060704" y="509320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</a:t>
            </a:r>
            <a:endParaRPr lang="en-US" sz="550" dirty="0"/>
          </a:p>
        </p:txBody>
      </p:sp>
      <p:sp>
        <p:nvSpPr>
          <p:cNvPr id="36" name="Text 34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scope, cohort, instrumentation, support, and exit rules.</a:t>
            </a:r>
            <a:endParaRPr lang="en-US" sz="1210" dirty="0"/>
          </a:p>
        </p:txBody>
      </p:sp>
      <p:sp>
        <p:nvSpPr>
          <p:cNvPr id="37" name="Shape 35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7EE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19A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weeks</a:t>
            </a:r>
            <a:endParaRPr lang="en-US" sz="2100" dirty="0"/>
          </a:p>
        </p:txBody>
      </p:sp>
      <p:sp>
        <p:nvSpPr>
          <p:cNvPr id="39" name="Text 37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40" name="Text 38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41" name="Text 39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E19A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RISK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Controls make the proposal safer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AF7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58568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575304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892040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08776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0704" y="253288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941832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258568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575304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892040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08776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60704" y="317296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941832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258568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575304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92040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08776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60704" y="381304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941832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258568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575304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892040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208776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60704" y="445312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0" name="Shape 28"/>
          <p:cNvSpPr/>
          <p:nvPr/>
        </p:nvSpPr>
        <p:spPr>
          <a:xfrm>
            <a:off x="941832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258568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575304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892040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208776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060704" y="509320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</a:t>
            </a:r>
            <a:endParaRPr lang="en-US" sz="550" dirty="0"/>
          </a:p>
        </p:txBody>
      </p:sp>
      <p:sp>
        <p:nvSpPr>
          <p:cNvPr id="36" name="Text 34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constraints, mitigations, contingency, and decision owner.</a:t>
            </a:r>
            <a:endParaRPr lang="en-US" sz="1210" dirty="0"/>
          </a:p>
        </p:txBody>
      </p:sp>
      <p:sp>
        <p:nvSpPr>
          <p:cNvPr id="37" name="Shape 35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7EE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19A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risks</a:t>
            </a:r>
            <a:endParaRPr lang="en-US" sz="2100" dirty="0"/>
          </a:p>
        </p:txBody>
      </p:sp>
      <p:sp>
        <p:nvSpPr>
          <p:cNvPr id="39" name="Text 37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40" name="Text 38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41" name="Text 39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7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E19A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APPROVAL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 the next stage with conditions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AF7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58568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575304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892040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08776" y="237744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0704" y="253288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</a:t>
            </a:r>
            <a:endParaRPr lang="en-US" sz="550" dirty="0"/>
          </a:p>
        </p:txBody>
      </p:sp>
      <p:sp>
        <p:nvSpPr>
          <p:cNvPr id="12" name="Shape 10"/>
          <p:cNvSpPr/>
          <p:nvPr/>
        </p:nvSpPr>
        <p:spPr>
          <a:xfrm>
            <a:off x="941832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258568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575304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892040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08776" y="301752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60704" y="317296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941832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258568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575304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92040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08776" y="365760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60704" y="381304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</a:t>
            </a:r>
            <a:endParaRPr lang="en-US" sz="550" dirty="0"/>
          </a:p>
        </p:txBody>
      </p:sp>
      <p:sp>
        <p:nvSpPr>
          <p:cNvPr id="24" name="Shape 22"/>
          <p:cNvSpPr/>
          <p:nvPr/>
        </p:nvSpPr>
        <p:spPr>
          <a:xfrm>
            <a:off x="941832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258568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575304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892040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208776" y="429768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60704" y="445312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30" name="Shape 28"/>
          <p:cNvSpPr/>
          <p:nvPr/>
        </p:nvSpPr>
        <p:spPr>
          <a:xfrm>
            <a:off x="941832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258568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575304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892040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7EEF0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208776" y="4937760"/>
            <a:ext cx="1252728" cy="576072"/>
          </a:xfrm>
          <a:prstGeom prst="rect">
            <a:avLst>
              <a:gd name="adj" fmla="val 12698"/>
            </a:avLst>
          </a:prstGeom>
          <a:solidFill>
            <a:srgbClr val="E19A3B"/>
          </a:solidFill>
          <a:ln w="12700">
            <a:solidFill>
              <a:srgbClr val="26374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060704" y="5093208"/>
            <a:ext cx="685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</a:t>
            </a:r>
            <a:endParaRPr lang="en-US" sz="550" dirty="0"/>
          </a:p>
        </p:txBody>
      </p:sp>
      <p:sp>
        <p:nvSpPr>
          <p:cNvPr id="36" name="Text 34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placeholder budget, sponsor, date, and decision record.</a:t>
            </a:r>
            <a:endParaRPr lang="en-US" sz="1210" dirty="0"/>
          </a:p>
        </p:txBody>
      </p:sp>
      <p:sp>
        <p:nvSpPr>
          <p:cNvPr id="37" name="Shape 35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7EE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19A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$98K</a:t>
            </a:r>
            <a:endParaRPr lang="en-US" sz="2100" dirty="0"/>
          </a:p>
        </p:txBody>
      </p:sp>
      <p:sp>
        <p:nvSpPr>
          <p:cNvPr id="39" name="Text 37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40" name="Text 38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41" name="Text 39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2637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Decision Matrix Project Proposal</dc:title>
  <dc:subject>Original editable PowerPoint template</dc:subject>
  <dc:creator>FreeAIPPT</dc:creator>
  <cp:lastModifiedBy>FreeAIPPT</cp:lastModifiedBy>
  <cp:revision>1</cp:revision>
  <dcterms:created xsi:type="dcterms:W3CDTF">2026-09-28T13:30:56Z</dcterms:created>
  <dcterms:modified xsi:type="dcterms:W3CDTF">2026-09-28T13:30:56Z</dcterms:modified>
</cp:coreProperties>
</file>