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6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SYSTEM / INTEGRITY CHECK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Cyber Resilience Technology Brief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B7C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Threats, assets, signals, response, recovery, and investment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4434840" cy="5010912"/>
          </a:xfrm>
          <a:prstGeom prst="roundRect">
            <a:avLst>
              <a:gd name="adj" fmla="val 1031"/>
            </a:avLst>
          </a:prstGeom>
          <a:solidFill>
            <a:srgbClr val="0A0E0D"/>
          </a:solidFill>
          <a:ln w="12700">
            <a:solidFill>
              <a:srgbClr val="30443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60336" y="1188720"/>
            <a:ext cx="3520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0491  PASS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10835640" y="1252728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260336" y="1627632"/>
            <a:ext cx="3520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0574  PASS</a:t>
            </a:r>
            <a:endParaRPr lang="en-US" sz="620" dirty="0"/>
          </a:p>
        </p:txBody>
      </p:sp>
      <p:sp>
        <p:nvSpPr>
          <p:cNvPr id="9" name="Shape 7"/>
          <p:cNvSpPr/>
          <p:nvPr/>
        </p:nvSpPr>
        <p:spPr>
          <a:xfrm>
            <a:off x="10835640" y="1691640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260336" y="2066544"/>
            <a:ext cx="3520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0657  PASS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10835640" y="2130552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60336" y="2505456"/>
            <a:ext cx="3520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0740  PASS</a:t>
            </a:r>
            <a:endParaRPr lang="en-US" sz="620" dirty="0"/>
          </a:p>
        </p:txBody>
      </p:sp>
      <p:sp>
        <p:nvSpPr>
          <p:cNvPr id="13" name="Shape 11"/>
          <p:cNvSpPr/>
          <p:nvPr/>
        </p:nvSpPr>
        <p:spPr>
          <a:xfrm>
            <a:off x="10835640" y="256946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60336" y="2944368"/>
            <a:ext cx="3520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0823  PASS</a:t>
            </a:r>
            <a:endParaRPr lang="en-US" sz="620" dirty="0"/>
          </a:p>
        </p:txBody>
      </p:sp>
      <p:sp>
        <p:nvSpPr>
          <p:cNvPr id="15" name="Shape 13"/>
          <p:cNvSpPr/>
          <p:nvPr/>
        </p:nvSpPr>
        <p:spPr>
          <a:xfrm>
            <a:off x="10835640" y="3008376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260336" y="3383280"/>
            <a:ext cx="3520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2B84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0906  WARN</a:t>
            </a:r>
            <a:endParaRPr lang="en-US" sz="620" dirty="0"/>
          </a:p>
        </p:txBody>
      </p:sp>
      <p:sp>
        <p:nvSpPr>
          <p:cNvPr id="17" name="Shape 15"/>
          <p:cNvSpPr/>
          <p:nvPr/>
        </p:nvSpPr>
        <p:spPr>
          <a:xfrm>
            <a:off x="10835640" y="3447288"/>
            <a:ext cx="384048" cy="0"/>
          </a:xfrm>
          <a:prstGeom prst="line">
            <a:avLst/>
          </a:prstGeom>
          <a:noFill/>
          <a:ln w="25400">
            <a:solidFill>
              <a:srgbClr val="F2B8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60336" y="3822192"/>
            <a:ext cx="3520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0989  PASS</a:t>
            </a:r>
            <a:endParaRPr lang="en-US" sz="620" dirty="0"/>
          </a:p>
        </p:txBody>
      </p:sp>
      <p:sp>
        <p:nvSpPr>
          <p:cNvPr id="19" name="Shape 17"/>
          <p:cNvSpPr/>
          <p:nvPr/>
        </p:nvSpPr>
        <p:spPr>
          <a:xfrm>
            <a:off x="10835640" y="3886200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16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MANDATE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0A0E0D"/>
          </a:solidFill>
          <a:ln w="12700">
            <a:solidFill>
              <a:srgbClr val="30443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86968" y="151790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0491  PASS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3977640" y="1581912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195681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0574  PASS</a:t>
            </a:r>
            <a:endParaRPr lang="en-US" sz="620" dirty="0"/>
          </a:p>
        </p:txBody>
      </p:sp>
      <p:sp>
        <p:nvSpPr>
          <p:cNvPr id="8" name="Shape 6"/>
          <p:cNvSpPr/>
          <p:nvPr/>
        </p:nvSpPr>
        <p:spPr>
          <a:xfrm>
            <a:off x="3977640" y="202082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6968" y="239572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0657  PASS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3977640" y="2459736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6968" y="2834640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0740  PASS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3977640" y="2898648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" y="3273552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0823  PASS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3977640" y="3337560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6968" y="371246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2B84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0906  WARN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3977640" y="3776472"/>
            <a:ext cx="384048" cy="0"/>
          </a:xfrm>
          <a:prstGeom prst="line">
            <a:avLst/>
          </a:prstGeom>
          <a:noFill/>
          <a:ln w="25400">
            <a:solidFill>
              <a:srgbClr val="F2B8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" y="415137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0989  PASS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3977640" y="421538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Protect the services the organization must keep delivering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critical outcomes, authority, risk appetite, obligations, operating assumptions, and measures.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services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scope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E59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16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THREATS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0A0E0D"/>
          </a:solidFill>
          <a:ln w="12700">
            <a:solidFill>
              <a:srgbClr val="30443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0" y="151790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0491  PASS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10863072" y="1581912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0" y="195681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0574  PASS</a:t>
            </a:r>
            <a:endParaRPr lang="en-US" sz="620" dirty="0"/>
          </a:p>
        </p:txBody>
      </p:sp>
      <p:sp>
        <p:nvSpPr>
          <p:cNvPr id="8" name="Shape 6"/>
          <p:cNvSpPr/>
          <p:nvPr/>
        </p:nvSpPr>
        <p:spPr>
          <a:xfrm>
            <a:off x="10863072" y="202082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0" y="239572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0657  PASS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10863072" y="2459736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0" y="2834640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0740  PASS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10863072" y="2898648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0" y="3273552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0823  PASS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10863072" y="3337560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0" y="371246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2B84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0906  WARN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10863072" y="3776472"/>
            <a:ext cx="384048" cy="0"/>
          </a:xfrm>
          <a:prstGeom prst="line">
            <a:avLst/>
          </a:prstGeom>
          <a:noFill/>
          <a:ln w="25400">
            <a:solidFill>
              <a:srgbClr val="F2B8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0" y="415137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0989  PASS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10863072" y="421538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Threat models connect capability to plausible paths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actors, objectives, entry points, prerequisites, affected assets, impact, and uncertainty.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paths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model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A8E5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E59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16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ASSETS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0A0E0D"/>
          </a:solidFill>
          <a:ln w="12700">
            <a:solidFill>
              <a:srgbClr val="30443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86968" y="151790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0491  PASS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3977640" y="1581912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195681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0574  PASS</a:t>
            </a:r>
            <a:endParaRPr lang="en-US" sz="620" dirty="0"/>
          </a:p>
        </p:txBody>
      </p:sp>
      <p:sp>
        <p:nvSpPr>
          <p:cNvPr id="8" name="Shape 6"/>
          <p:cNvSpPr/>
          <p:nvPr/>
        </p:nvSpPr>
        <p:spPr>
          <a:xfrm>
            <a:off x="3977640" y="202082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6968" y="239572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0657  PASS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3977640" y="2459736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6968" y="2834640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0740  PASS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3977640" y="2898648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" y="3273552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0823  PASS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3977640" y="3337560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6968" y="371246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2B84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0906  WARN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3977640" y="3776472"/>
            <a:ext cx="384048" cy="0"/>
          </a:xfrm>
          <a:prstGeom prst="line">
            <a:avLst/>
          </a:prstGeom>
          <a:noFill/>
          <a:ln w="25400">
            <a:solidFill>
              <a:srgbClr val="F2B8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" y="415137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0989  PASS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3977640" y="421538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Criticality depends on the service—not the inventory label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data, identity, endpoints, applications, infrastructure, suppliers, owners, and recovery needs.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classes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service view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E59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A8E5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16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PATHS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0A0E0D"/>
          </a:solidFill>
          <a:ln w="12700">
            <a:solidFill>
              <a:srgbClr val="30443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0" y="151790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0491  PASS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10863072" y="1581912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0" y="195681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0574  PASS</a:t>
            </a:r>
            <a:endParaRPr lang="en-US" sz="620" dirty="0"/>
          </a:p>
        </p:txBody>
      </p:sp>
      <p:sp>
        <p:nvSpPr>
          <p:cNvPr id="8" name="Shape 6"/>
          <p:cNvSpPr/>
          <p:nvPr/>
        </p:nvSpPr>
        <p:spPr>
          <a:xfrm>
            <a:off x="10863072" y="202082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0" y="239572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0657  PASS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10863072" y="2459736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0" y="2834640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0740  PASS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10863072" y="2898648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0" y="3273552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0823  PASS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10863072" y="3337560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0" y="371246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2B84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0906  WARN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10863072" y="3776472"/>
            <a:ext cx="384048" cy="0"/>
          </a:xfrm>
          <a:prstGeom prst="line">
            <a:avLst/>
          </a:prstGeom>
          <a:noFill/>
          <a:ln w="25400">
            <a:solidFill>
              <a:srgbClr val="F2B8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0" y="415137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0989  PASS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10863072" y="421538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Controls are strongest when arranged across the path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 access, execution, persistence, privilege, movement, action, detection, and containment.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stages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defense in depth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E59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16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SIGNALS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0A0E0D"/>
          </a:solidFill>
          <a:ln w="12700">
            <a:solidFill>
              <a:srgbClr val="30443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86968" y="151790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0491  PASS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3977640" y="1581912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195681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0574  PASS</a:t>
            </a:r>
            <a:endParaRPr lang="en-US" sz="620" dirty="0"/>
          </a:p>
        </p:txBody>
      </p:sp>
      <p:sp>
        <p:nvSpPr>
          <p:cNvPr id="8" name="Shape 6"/>
          <p:cNvSpPr/>
          <p:nvPr/>
        </p:nvSpPr>
        <p:spPr>
          <a:xfrm>
            <a:off x="3977640" y="202082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6968" y="239572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0657  PASS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3977640" y="2459736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6968" y="2834640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0740  PASS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3977640" y="2898648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" y="3273552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0823  PASS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3977640" y="3337560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6968" y="371246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2B84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0906  WARN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3977640" y="3776472"/>
            <a:ext cx="384048" cy="0"/>
          </a:xfrm>
          <a:prstGeom prst="line">
            <a:avLst/>
          </a:prstGeom>
          <a:noFill/>
          <a:ln w="25400">
            <a:solidFill>
              <a:srgbClr val="F2B8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" y="415137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0989  PASS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3977640" y="421538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Detection needs evidence, thresholds, and an owner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logs, identity, endpoint, network, application, human reports, confidence, and action.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response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A8E5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E59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16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RESPONSE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0A0E0D"/>
          </a:solidFill>
          <a:ln w="12700">
            <a:solidFill>
              <a:srgbClr val="30443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0" y="151790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0491  PASS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10863072" y="1581912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0" y="195681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0574  PASS</a:t>
            </a:r>
            <a:endParaRPr lang="en-US" sz="620" dirty="0"/>
          </a:p>
        </p:txBody>
      </p:sp>
      <p:sp>
        <p:nvSpPr>
          <p:cNvPr id="8" name="Shape 6"/>
          <p:cNvSpPr/>
          <p:nvPr/>
        </p:nvSpPr>
        <p:spPr>
          <a:xfrm>
            <a:off x="10863072" y="202082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0" y="239572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0657  PASS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10863072" y="2459736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0" y="2834640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0740  PASS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10863072" y="2898648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0" y="3273552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0823  PASS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10863072" y="3337560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0" y="371246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2B84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0906  WARN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10863072" y="3776472"/>
            <a:ext cx="384048" cy="0"/>
          </a:xfrm>
          <a:prstGeom prst="line">
            <a:avLst/>
          </a:prstGeom>
          <a:noFill/>
          <a:ln w="25400">
            <a:solidFill>
              <a:srgbClr val="F2B8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0" y="415137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0989  PASS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10863072" y="421538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Practice the decisions that preserve continuity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triage, contain, communicate, investigate, recover, validate, learn, and update controls.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moves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playbook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E59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A8E5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16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PRIORITIES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0A0E0D"/>
          </a:solidFill>
          <a:ln w="12700">
            <a:solidFill>
              <a:srgbClr val="30443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86968" y="151790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0491  PASS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3977640" y="1581912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195681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0574  PASS</a:t>
            </a:r>
            <a:endParaRPr lang="en-US" sz="620" dirty="0"/>
          </a:p>
        </p:txBody>
      </p:sp>
      <p:sp>
        <p:nvSpPr>
          <p:cNvPr id="8" name="Shape 6"/>
          <p:cNvSpPr/>
          <p:nvPr/>
        </p:nvSpPr>
        <p:spPr>
          <a:xfrm>
            <a:off x="3977640" y="202082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6968" y="239572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0657  PASS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3977640" y="2459736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6968" y="2834640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0740  PASS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3977640" y="2898648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" y="3273552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0823  PASS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3977640" y="3337560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6968" y="3712464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2B84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ALLOW  0906  WARN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3977640" y="3776472"/>
            <a:ext cx="384048" cy="0"/>
          </a:xfrm>
          <a:prstGeom prst="line">
            <a:avLst/>
          </a:prstGeom>
          <a:noFill/>
          <a:ln w="25400">
            <a:solidFill>
              <a:srgbClr val="F2B8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" y="4151376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dirty="0">
                <a:solidFill>
                  <a:srgbClr val="65E59B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CHECK  0989  PASS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3977640" y="4215384"/>
            <a:ext cx="384048" cy="0"/>
          </a:xfrm>
          <a:prstGeom prst="line">
            <a:avLst/>
          </a:prstGeom>
          <a:noFill/>
          <a:ln w="25400">
            <a:solidFill>
              <a:srgbClr val="65A8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Invest where risk reduction and readiness meet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 placeholder initiatives by service impact, evidence gap, feasibility, dependency, and review date.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5E5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 days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horizon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5E59B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Resilience Technology Brief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