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0" cy="6858000"/>
          </a:xfrm>
          <a:prstGeom prst="rect">
            <a:avLst/>
          </a:prstGeom>
          <a:solidFill>
            <a:srgbClr val="F36B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658368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SIGNALS · CYCLE 04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594360" y="1234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scattered evidence into one market move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94360" y="475488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analysis connecting audience moments, position, message, channel roles, experiments, measurement and the next decision.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160520" y="658368"/>
            <a:ext cx="7360920" cy="553212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43400" y="841248"/>
            <a:ext cx="4450080" cy="1569720"/>
          </a:xfrm>
          <a:prstGeom prst="rect">
            <a:avLst/>
          </a:prstGeom>
          <a:solidFill>
            <a:srgbClr val="F36B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80560" y="987552"/>
            <a:ext cx="426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9" name="Shape 7"/>
          <p:cNvSpPr/>
          <p:nvPr/>
        </p:nvSpPr>
        <p:spPr>
          <a:xfrm>
            <a:off x="8884920" y="841248"/>
            <a:ext cx="2179320" cy="323088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022080" y="987552"/>
            <a:ext cx="199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1" name="Shape 9"/>
          <p:cNvSpPr/>
          <p:nvPr/>
        </p:nvSpPr>
        <p:spPr>
          <a:xfrm>
            <a:off x="4343400" y="2502408"/>
            <a:ext cx="2179320" cy="156972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2648712"/>
            <a:ext cx="199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3" name="Shape 11"/>
          <p:cNvSpPr/>
          <p:nvPr/>
        </p:nvSpPr>
        <p:spPr>
          <a:xfrm>
            <a:off x="6614160" y="2502408"/>
            <a:ext cx="2179320" cy="156972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51320" y="2648712"/>
            <a:ext cx="199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5" name="Shape 13"/>
          <p:cNvSpPr/>
          <p:nvPr/>
        </p:nvSpPr>
        <p:spPr>
          <a:xfrm>
            <a:off x="4343400" y="4163568"/>
            <a:ext cx="4450080" cy="156972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480560" y="4309872"/>
            <a:ext cx="426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7" name="Shape 15"/>
          <p:cNvSpPr/>
          <p:nvPr/>
        </p:nvSpPr>
        <p:spPr>
          <a:xfrm>
            <a:off x="8884920" y="4163568"/>
            <a:ext cx="2179320" cy="156972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022080" y="4309872"/>
            <a:ext cx="199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SIGNAL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behaviors matter more than raw reach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observed behavior, stated preference, commercial context and unanswered questions.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88920"/>
            <a:ext cx="6845808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93522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7714488" y="2788920"/>
            <a:ext cx="3377184" cy="1950720"/>
          </a:xfrm>
          <a:prstGeom prst="rect">
            <a:avLst/>
          </a:prstGeom>
          <a:solidFill>
            <a:srgbClr val="43B5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51648" y="293522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777240" y="3810000"/>
            <a:ext cx="3377184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4245864" y="3810000"/>
            <a:ext cx="3377184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3024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777240" y="4831080"/>
            <a:ext cx="6845808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7738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7714488" y="4831080"/>
            <a:ext cx="3377184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51648" y="497738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AUDIENCE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moments*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 a moment of need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trigger, job, alternative, objection and desired action instead of a broad demographic.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88920"/>
            <a:ext cx="6845808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93522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7714488" y="2788920"/>
            <a:ext cx="3377184" cy="195072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51648" y="293522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777240" y="3810000"/>
            <a:ext cx="3377184" cy="929640"/>
          </a:xfrm>
          <a:prstGeom prst="rect">
            <a:avLst/>
          </a:prstGeom>
          <a:solidFill>
            <a:srgbClr val="755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4245864" y="3810000"/>
            <a:ext cx="3377184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3024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777240" y="4831080"/>
            <a:ext cx="6845808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7738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7714488" y="4831080"/>
            <a:ext cx="3377184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51648" y="497738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POSITION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contrast*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one useful contrast memorable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audience tension, category frame, promise, proof and a clear boundary.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88920"/>
            <a:ext cx="6845808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93522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7714488" y="2788920"/>
            <a:ext cx="3377184" cy="195072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51648" y="293522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777240" y="3810000"/>
            <a:ext cx="3377184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4245864" y="3810000"/>
            <a:ext cx="3377184" cy="929640"/>
          </a:xfrm>
          <a:prstGeom prst="rect">
            <a:avLst/>
          </a:prstGeom>
          <a:solidFill>
            <a:srgbClr val="F36B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3024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777240" y="4831080"/>
            <a:ext cx="6845808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7738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7714488" y="4831080"/>
            <a:ext cx="3377184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51648" y="497738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CHANNELS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roles*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channel owns a different job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discovery, education, conversion, retention and referral before selecting formats.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88920"/>
            <a:ext cx="6845808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93522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7714488" y="2788920"/>
            <a:ext cx="3377184" cy="195072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51648" y="293522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777240" y="3810000"/>
            <a:ext cx="3377184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4245864" y="3810000"/>
            <a:ext cx="3377184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3024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777240" y="4831080"/>
            <a:ext cx="6845808" cy="929640"/>
          </a:xfrm>
          <a:prstGeom prst="rect">
            <a:avLst/>
          </a:prstGeom>
          <a:solidFill>
            <a:srgbClr val="43B5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7738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7714488" y="4831080"/>
            <a:ext cx="3377184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51648" y="497738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TESTS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tests*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experiments reduce opinion-driven planning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hypothesis, audience, treatment, threshold, budget, owner and stop condition.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88920"/>
            <a:ext cx="6845808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93522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7714488" y="2788920"/>
            <a:ext cx="3377184" cy="195072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51648" y="293522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777240" y="3810000"/>
            <a:ext cx="3377184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4245864" y="3810000"/>
            <a:ext cx="3377184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3024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777240" y="4831080"/>
            <a:ext cx="6845808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7738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7714488" y="4831080"/>
            <a:ext cx="3377184" cy="929640"/>
          </a:xfrm>
          <a:prstGeom prst="rect">
            <a:avLst/>
          </a:prstGeom>
          <a:solidFill>
            <a:srgbClr val="755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51648" y="497738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MEASURE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28% lift*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Metrics only matter when they change a decision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illustrative quality, action, cost, repeat and incrementality measures with caveats.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88920"/>
            <a:ext cx="6845808" cy="929640"/>
          </a:xfrm>
          <a:prstGeom prst="rect">
            <a:avLst/>
          </a:prstGeom>
          <a:solidFill>
            <a:srgbClr val="F36B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93522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7714488" y="2788920"/>
            <a:ext cx="3377184" cy="195072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51648" y="293522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777240" y="3810000"/>
            <a:ext cx="3377184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4245864" y="3810000"/>
            <a:ext cx="3377184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3024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777240" y="4831080"/>
            <a:ext cx="6845808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7738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7714488" y="4831080"/>
            <a:ext cx="3377184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51648" y="497738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NEXT CYCLE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36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$12K*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 behind the signal that survived scrutiny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 chosen move, required asset, accountable owner, budget and review date.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FF9F2"/>
          </a:solidFill>
          <a:ln w="12700">
            <a:solidFill>
              <a:srgbClr val="27243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2788920"/>
            <a:ext cx="6845808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293522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620" dirty="0"/>
          </a:p>
        </p:txBody>
      </p:sp>
      <p:sp>
        <p:nvSpPr>
          <p:cNvPr id="10" name="Shape 8"/>
          <p:cNvSpPr/>
          <p:nvPr/>
        </p:nvSpPr>
        <p:spPr>
          <a:xfrm>
            <a:off x="7714488" y="2788920"/>
            <a:ext cx="3377184" cy="1950720"/>
          </a:xfrm>
          <a:prstGeom prst="rect">
            <a:avLst/>
          </a:prstGeom>
          <a:solidFill>
            <a:srgbClr val="43B5A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51648" y="293522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</a:t>
            </a:r>
            <a:endParaRPr lang="en-US" sz="620" dirty="0"/>
          </a:p>
        </p:txBody>
      </p:sp>
      <p:sp>
        <p:nvSpPr>
          <p:cNvPr id="12" name="Shape 10"/>
          <p:cNvSpPr/>
          <p:nvPr/>
        </p:nvSpPr>
        <p:spPr>
          <a:xfrm>
            <a:off x="777240" y="3810000"/>
            <a:ext cx="3377184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620" dirty="0"/>
          </a:p>
        </p:txBody>
      </p:sp>
      <p:sp>
        <p:nvSpPr>
          <p:cNvPr id="14" name="Shape 12"/>
          <p:cNvSpPr/>
          <p:nvPr/>
        </p:nvSpPr>
        <p:spPr>
          <a:xfrm>
            <a:off x="4245864" y="3810000"/>
            <a:ext cx="3377184" cy="929640"/>
          </a:xfrm>
          <a:prstGeom prst="rect">
            <a:avLst/>
          </a:prstGeom>
          <a:solidFill>
            <a:srgbClr val="7558D6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3024" y="395630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620" dirty="0"/>
          </a:p>
        </p:txBody>
      </p:sp>
      <p:sp>
        <p:nvSpPr>
          <p:cNvPr id="16" name="Shape 14"/>
          <p:cNvSpPr/>
          <p:nvPr/>
        </p:nvSpPr>
        <p:spPr>
          <a:xfrm>
            <a:off x="777240" y="4831080"/>
            <a:ext cx="6845808" cy="929640"/>
          </a:xfrm>
          <a:prstGeom prst="rect">
            <a:avLst/>
          </a:prstGeom>
          <a:solidFill>
            <a:srgbClr val="43B5A0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977384"/>
            <a:ext cx="6662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620" dirty="0"/>
          </a:p>
        </p:txBody>
      </p:sp>
      <p:sp>
        <p:nvSpPr>
          <p:cNvPr id="18" name="Shape 16"/>
          <p:cNvSpPr/>
          <p:nvPr/>
        </p:nvSpPr>
        <p:spPr>
          <a:xfrm>
            <a:off x="7714488" y="4831080"/>
            <a:ext cx="3377184" cy="929640"/>
          </a:xfrm>
          <a:prstGeom prst="rect">
            <a:avLst/>
          </a:prstGeom>
          <a:solidFill>
            <a:srgbClr val="F36B3D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851648" y="4977384"/>
            <a:ext cx="31943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62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27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Signal Marketing Plan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