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7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6858000"/>
          </a:xfrm>
          <a:prstGeom prst="rect">
            <a:avLst>
              <a:gd name="adj" fmla="val 1463"/>
            </a:avLst>
          </a:prstGeom>
          <a:solidFill>
            <a:srgbClr val="302B2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90672" y="640080"/>
            <a:ext cx="3675888" cy="4617720"/>
          </a:xfrm>
          <a:prstGeom prst="roundRect">
            <a:avLst>
              <a:gd name="adj" fmla="val 1493"/>
            </a:avLst>
          </a:prstGeom>
          <a:solidFill>
            <a:srgbClr val="DAB5A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040880" y="1417320"/>
            <a:ext cx="4315968" cy="4480560"/>
          </a:xfrm>
          <a:prstGeom prst="roundRect">
            <a:avLst>
              <a:gd name="adj" fmla="val 1271"/>
            </a:avLst>
          </a:prstGeom>
          <a:solidFill>
            <a:srgbClr val="F0E9E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54864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/ 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48640" y="132588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</a:t>
            </a:r>
            <a:endParaRPr lang="en-US" sz="4100" dirty="0"/>
          </a:p>
        </p:txBody>
      </p:sp>
      <p:sp>
        <p:nvSpPr>
          <p:cNvPr id="7" name="Text 5"/>
          <p:cNvSpPr/>
          <p:nvPr/>
        </p:nvSpPr>
        <p:spPr>
          <a:xfrm>
            <a:off x="3794760" y="1874520"/>
            <a:ext cx="66294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302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Creative Portfolio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3822192" y="3246120"/>
            <a:ext cx="5349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95E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work, process, and measurable outcomes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822192" y="4709160"/>
            <a:ext cx="3977640" cy="0"/>
          </a:xfrm>
          <a:prstGeom prst="line">
            <a:avLst/>
          </a:prstGeom>
          <a:noFill/>
          <a:ln w="38100">
            <a:solidFill>
              <a:srgbClr val="C35F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501091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IDEA → CRAFT → OUTCOME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0149840" y="5989320"/>
            <a:ext cx="960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POINT OF VIEW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F0E9E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7592" y="1847088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298448" y="340156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 yrs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897880" y="1444752"/>
            <a:ext cx="5257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 should make the next action easier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925312" y="3090672"/>
            <a:ext cx="45902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Introduce the principles that connect your strongest work and the clients you serve.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25312" y="4343400"/>
            <a:ext cx="4023360" cy="0"/>
          </a:xfrm>
          <a:prstGeom prst="line">
            <a:avLst/>
          </a:prstGeom>
          <a:noFill/>
          <a:ln w="25400">
            <a:solidFill>
              <a:srgbClr val="C35F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25312" y="46451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focused practice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3" name="Text 1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SELECTED WORK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DAB5A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7592" y="1847088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298448" y="340156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897880" y="1444752"/>
            <a:ext cx="5257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projects, three kinds of value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925312" y="3090672"/>
            <a:ext cx="45902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Curate a small set of relevant work instead of presenting every completed project.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25312" y="4343400"/>
            <a:ext cx="4023360" cy="0"/>
          </a:xfrm>
          <a:prstGeom prst="line">
            <a:avLst/>
          </a:prstGeom>
          <a:noFill/>
          <a:ln w="25400">
            <a:solidFill>
              <a:srgbClr val="C35F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25312" y="46451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projects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3" name="Text 1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CASE STUDY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F0E9E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7592" y="1847088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298448" y="340156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+27%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897880" y="1444752"/>
            <a:ext cx="5257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a fragmented story to one clear system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925312" y="3090672"/>
            <a:ext cx="45902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Frame the challenge, constraints, key choice, delivered work, and visible result.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25312" y="4343400"/>
            <a:ext cx="4023360" cy="0"/>
          </a:xfrm>
          <a:prstGeom prst="line">
            <a:avLst/>
          </a:prstGeom>
          <a:noFill/>
          <a:ln w="25400">
            <a:solidFill>
              <a:srgbClr val="C35F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25312" y="46451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response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3" name="Text 1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PROCESS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DAB5A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7592" y="1847088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298448" y="340156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 steps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897880" y="1444752"/>
            <a:ext cx="5257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collaboration part of the craft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925312" y="3090672"/>
            <a:ext cx="45902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you learn, frame, explore, decide, make, test, and refine.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25312" y="4343400"/>
            <a:ext cx="4023360" cy="0"/>
          </a:xfrm>
          <a:prstGeom prst="line">
            <a:avLst/>
          </a:prstGeom>
          <a:noFill/>
          <a:ln w="25400">
            <a:solidFill>
              <a:srgbClr val="C35F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25312" y="46451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brief to launch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3" name="Text 1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OUTCOMES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F0E9E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7592" y="1847088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298448" y="340156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signals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897880" y="1444752"/>
            <a:ext cx="5257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 quality to an observable result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925312" y="3090672"/>
            <a:ext cx="45902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such as adoption, comprehension, conversion, efficiency, or recognition.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25312" y="4343400"/>
            <a:ext cx="4023360" cy="0"/>
          </a:xfrm>
          <a:prstGeom prst="line">
            <a:avLst/>
          </a:prstGeom>
          <a:noFill/>
          <a:ln w="25400">
            <a:solidFill>
              <a:srgbClr val="C35F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25312" y="46451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delivered value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3" name="Text 1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CAPABILITIES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DAB5A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7592" y="1847088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298448" y="340156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offers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897880" y="1444752"/>
            <a:ext cx="5257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Present a focused offer, not a software list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925312" y="3090672"/>
            <a:ext cx="45902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 capabilities around client outcomes and clarify the role you play in each.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25312" y="4343400"/>
            <a:ext cx="4023360" cy="0"/>
          </a:xfrm>
          <a:prstGeom prst="line">
            <a:avLst/>
          </a:prstGeom>
          <a:noFill/>
          <a:ln w="25400">
            <a:solidFill>
              <a:srgbClr val="C35F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25312" y="46451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built around outcomes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3" name="Text 1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CONTACT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4617720" cy="4526280"/>
          </a:xfrm>
          <a:prstGeom prst="roundRect">
            <a:avLst>
              <a:gd name="adj" fmla="val 1212"/>
            </a:avLst>
          </a:prstGeom>
          <a:solidFill>
            <a:srgbClr val="F0E9E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1572768"/>
            <a:ext cx="388620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7592" y="1847088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1298448" y="340156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min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897880" y="1444752"/>
            <a:ext cx="5257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302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Invite one specific conversation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925312" y="3090672"/>
            <a:ext cx="45902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Finish with availability, preferred project types, contact details, and a next step.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25312" y="4343400"/>
            <a:ext cx="4023360" cy="0"/>
          </a:xfrm>
          <a:prstGeom prst="line">
            <a:avLst/>
          </a:prstGeom>
          <a:noFill/>
          <a:ln w="25400">
            <a:solidFill>
              <a:srgbClr val="C35F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25312" y="46451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C35F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 conversation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3" name="Text 1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30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Creative Portfolio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