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C68B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280160"/>
            <a:ext cx="5303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customer evidence into fewer, better pursuits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321868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focused report connecting friction, account choice, discovery, opportunity control, enablement, measures, risk, and commitments.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5074920" cy="5440680"/>
          </a:xfrm>
          <a:prstGeom prst="roundRect">
            <a:avLst>
              <a:gd name="adj" fmla="val 901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188720"/>
            <a:ext cx="4434840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67728" y="139903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8" name="Shape 6"/>
          <p:cNvSpPr/>
          <p:nvPr/>
        </p:nvSpPr>
        <p:spPr>
          <a:xfrm>
            <a:off x="6885432" y="1938528"/>
            <a:ext cx="4105656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32320" y="214884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7050024" y="2688336"/>
            <a:ext cx="3776472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96912" y="289864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2" name="Shape 10"/>
          <p:cNvSpPr/>
          <p:nvPr/>
        </p:nvSpPr>
        <p:spPr>
          <a:xfrm>
            <a:off x="7214616" y="3438144"/>
            <a:ext cx="3447288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61504" y="364845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4" name="Shape 12"/>
          <p:cNvSpPr/>
          <p:nvPr/>
        </p:nvSpPr>
        <p:spPr>
          <a:xfrm>
            <a:off x="10140696" y="494690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241280" y="523951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676656" y="4892040"/>
            <a:ext cx="4709160" cy="530352"/>
          </a:xfrm>
          <a:prstGeom prst="roundRect">
            <a:avLst>
              <a:gd name="adj" fmla="val 8621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5256" y="5093208"/>
            <a:ext cx="4251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CUSTOMER FRICTION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25512" y="1600200"/>
            <a:ext cx="3611880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0" y="181051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7690104" y="2350008"/>
            <a:ext cx="3282696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36992" y="256032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854696" y="3099816"/>
            <a:ext cx="2953512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01584" y="331012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8019288" y="3849624"/>
            <a:ext cx="2624328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66176" y="405993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10122408" y="480974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22992" y="510235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5" name="Text 1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sales cycle slows where evidence changes hands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fictional buying moment, stakeholders, current process, uncertainty, delay, and consequence.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C68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 days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delay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ACCOUNT FOCUS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600200"/>
            <a:ext cx="3611880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25296" y="181051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43000" y="2350008"/>
            <a:ext cx="3282696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256032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1307592" y="3099816"/>
            <a:ext cx="2953512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554480" y="331012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472184" y="3849624"/>
            <a:ext cx="2624328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19072" y="405993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3575304" y="480974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75888" y="510235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5" name="Text 13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Priorities combine fit, timing, access, and value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target account pattern, disqualifiers, trigger events, reachable roles, value hypothesis, and capacity.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C68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DISCOVERY EVIDENCE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25512" y="1600200"/>
            <a:ext cx="3611880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0" y="181051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7690104" y="2350008"/>
            <a:ext cx="3282696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36992" y="256032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854696" y="3099816"/>
            <a:ext cx="2953512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01584" y="331012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8019288" y="3849624"/>
            <a:ext cx="2624328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66176" y="405993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10122408" y="480974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22992" y="510235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5" name="Text 1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opportunities contain observable customer facts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placeholder problem proof, impact, process, decision criteria, authority, timing, competition, and gaps.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C68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score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OPPORTUNITY METHOD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600200"/>
            <a:ext cx="3611880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25296" y="181051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43000" y="2350008"/>
            <a:ext cx="3282696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256032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1307592" y="3099816"/>
            <a:ext cx="2953512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554480" y="331012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472184" y="3849624"/>
            <a:ext cx="2624328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19072" y="405993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3575304" y="480974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75888" y="510235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5" name="Text 13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stage ends in a customer-confirmed outcome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qualify, discover, align, validate, propose, decide, contract, and learn with explicit exit evidence.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C68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ENABLEMENT PLAN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25512" y="1600200"/>
            <a:ext cx="3611880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0" y="181051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7690104" y="2350008"/>
            <a:ext cx="3282696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36992" y="256032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854696" y="3099816"/>
            <a:ext cx="2953512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01584" y="331012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8019288" y="3849624"/>
            <a:ext cx="2624328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66176" y="405993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10122408" y="480974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22992" y="510235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5" name="Text 1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should follow the hardest customer moments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messaging, discovery, proof, commercial review, manager coaching, call calibration, and feedback loops.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C68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MEASURE &amp;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600200"/>
            <a:ext cx="3611880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25296" y="181051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143000" y="2350008"/>
            <a:ext cx="3282696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89888" y="256032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1307592" y="3099816"/>
            <a:ext cx="2953512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554480" y="331012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1472184" y="3849624"/>
            <a:ext cx="2624328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19072" y="405993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3575304" y="480974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75888" y="510235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5" name="Text 13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 metrics should lead the revenue forecast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illustrative stage conversion, age, next-step quality, slippage, concentration, capacity, and downside exposure.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C68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3.0×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coverage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6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COMMITMENTS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6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25512" y="1600200"/>
            <a:ext cx="3611880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0" y="1810512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7690104" y="2350008"/>
            <a:ext cx="3282696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36992" y="2560320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580" dirty="0"/>
          </a:p>
        </p:txBody>
      </p:sp>
      <p:sp>
        <p:nvSpPr>
          <p:cNvPr id="9" name="Shape 7"/>
          <p:cNvSpPr/>
          <p:nvPr/>
        </p:nvSpPr>
        <p:spPr>
          <a:xfrm>
            <a:off x="7854696" y="3099816"/>
            <a:ext cx="2953512" cy="566928"/>
          </a:xfrm>
          <a:prstGeom prst="roundRect">
            <a:avLst>
              <a:gd name="adj" fmla="val 8065"/>
            </a:avLst>
          </a:prstGeom>
          <a:solidFill>
            <a:srgbClr val="243C50">
              <a:alpha val="95000"/>
            </a:srgbClr>
          </a:solidFill>
          <a:ln w="10160">
            <a:solidFill>
              <a:srgbClr val="49617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01584" y="3310128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580" dirty="0"/>
          </a:p>
        </p:txBody>
      </p:sp>
      <p:sp>
        <p:nvSpPr>
          <p:cNvPr id="11" name="Shape 9"/>
          <p:cNvSpPr/>
          <p:nvPr/>
        </p:nvSpPr>
        <p:spPr>
          <a:xfrm>
            <a:off x="8019288" y="3849624"/>
            <a:ext cx="2624328" cy="566928"/>
          </a:xfrm>
          <a:prstGeom prst="roundRect">
            <a:avLst>
              <a:gd name="adj" fmla="val 8065"/>
            </a:avLst>
          </a:prstGeom>
          <a:solidFill>
            <a:srgbClr val="C68B59"/>
          </a:solidFill>
          <a:ln w="10160">
            <a:solidFill>
              <a:srgbClr val="E8C8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66176" y="4059936"/>
            <a:ext cx="10972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16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10122408" y="4809744"/>
            <a:ext cx="768096" cy="768096"/>
          </a:xfrm>
          <a:prstGeom prst="ellipse">
            <a:avLst/>
          </a:prstGeom>
          <a:solidFill>
            <a:srgbClr val="61AFA2">
              <a:alpha val="30000"/>
            </a:srgbClr>
          </a:solidFill>
          <a:ln w="20320">
            <a:solidFill>
              <a:srgbClr val="61AFA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22992" y="5102352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40" dirty="0"/>
          </a:p>
        </p:txBody>
      </p:sp>
      <p:sp>
        <p:nvSpPr>
          <p:cNvPr id="15" name="Text 1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strategy becomes real through owned weekly actions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account move, owner, customer evidence, due date, support, risk, review cadence, and next meeting.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C68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1AF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owners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plan</a:t>
            </a:r>
            <a:endParaRPr lang="en-US" sz="66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1" name="Text 1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Consultative Sales Strategy Report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